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256" r:id="rId2"/>
    <p:sldId id="258" r:id="rId3"/>
    <p:sldId id="282" r:id="rId4"/>
    <p:sldId id="283" r:id="rId5"/>
    <p:sldId id="284" r:id="rId6"/>
    <p:sldId id="285" r:id="rId7"/>
    <p:sldId id="289" r:id="rId8"/>
    <p:sldId id="290" r:id="rId9"/>
    <p:sldId id="291" r:id="rId10"/>
    <p:sldId id="292" r:id="rId11"/>
    <p:sldId id="308" r:id="rId12"/>
    <p:sldId id="309" r:id="rId13"/>
    <p:sldId id="294" r:id="rId14"/>
    <p:sldId id="295" r:id="rId15"/>
    <p:sldId id="296" r:id="rId16"/>
    <p:sldId id="297" r:id="rId17"/>
    <p:sldId id="288" r:id="rId18"/>
    <p:sldId id="299" r:id="rId19"/>
    <p:sldId id="298" r:id="rId20"/>
    <p:sldId id="293" r:id="rId21"/>
    <p:sldId id="310" r:id="rId22"/>
    <p:sldId id="300" r:id="rId23"/>
    <p:sldId id="301" r:id="rId24"/>
    <p:sldId id="302" r:id="rId25"/>
    <p:sldId id="303" r:id="rId26"/>
    <p:sldId id="311" r:id="rId27"/>
    <p:sldId id="304" r:id="rId28"/>
    <p:sldId id="306" r:id="rId29"/>
    <p:sldId id="305" r:id="rId30"/>
  </p:sldIdLst>
  <p:sldSz cx="12192000" cy="6858000"/>
  <p:notesSz cx="6858000" cy="9144000"/>
  <p:embeddedFontLst>
    <p:embeddedFont>
      <p:font typeface="나눔스퀘어 네오 Regular" panose="00000500000000000000" pitchFamily="2" charset="-127"/>
      <p:regular r:id="rId32"/>
    </p:embeddedFont>
    <p:embeddedFont>
      <p:font typeface="Pretendard SemiBold" panose="02000703000000020004" pitchFamily="50" charset="-127"/>
      <p:bold r:id="rId33"/>
    </p:embeddedFont>
    <p:embeddedFont>
      <p:font typeface="맑은 고딕" panose="020B0503020000020004" pitchFamily="50" charset="-127"/>
      <p:regular r:id="rId34"/>
      <p:bold r:id="rId35"/>
    </p:embeddedFont>
    <p:embeddedFont>
      <p:font typeface="Pretendard Medium" panose="02000603000000020004" pitchFamily="50" charset="-127"/>
      <p:regular r:id="rId36"/>
    </p:embeddedFont>
    <p:embeddedFont>
      <p:font typeface="나눔스퀘어 네오 Light" panose="00000400000000000000" pitchFamily="2" charset="-127"/>
      <p:regular r:id="rId37"/>
    </p:embeddedFont>
    <p:embeddedFont>
      <p:font typeface="Pretendard Black" panose="02000A03000000020004" pitchFamily="50" charset="-127"/>
      <p:bold r:id="rId38"/>
    </p:embeddedFont>
    <p:embeddedFont>
      <p:font typeface="나눔스퀘어 네오 ExtraBold" panose="00000900000000000000" pitchFamily="2" charset="-127"/>
      <p:bold r:id="rId39"/>
    </p:embeddedFont>
    <p:embeddedFont>
      <p:font typeface="나눔스퀘어 네오 Heavy" panose="00000A00000000000000" pitchFamily="2" charset="-127"/>
      <p:bold r:id="rId40"/>
    </p:embeddedFont>
    <p:embeddedFont>
      <p:font typeface="온글잎 의연체" panose="02000503000000000000" pitchFamily="2" charset="-127"/>
      <p:regular r:id="rId41"/>
    </p:embeddedFont>
    <p:embeddedFont>
      <p:font typeface="나눔스퀘어 네오 Bold" panose="00000800000000000000" pitchFamily="2" charset="-127"/>
      <p:bold r:id="rId4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D" initials="Y" lastIdx="1" clrIdx="0">
    <p:extLst>
      <p:ext uri="{19B8F6BF-5375-455C-9EA6-DF929625EA0E}">
        <p15:presenceInfo xmlns:p15="http://schemas.microsoft.com/office/powerpoint/2012/main" userId="YD" providerId="None"/>
      </p:ext>
    </p:extLst>
  </p:cmAuthor>
  <p:cmAuthor id="2" name="SSAFY" initials="S" lastIdx="1" clrIdx="1">
    <p:extLst>
      <p:ext uri="{19B8F6BF-5375-455C-9EA6-DF929625EA0E}">
        <p15:presenceInfo xmlns:p15="http://schemas.microsoft.com/office/powerpoint/2012/main" userId="SSAF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69ED6C"/>
    <a:srgbClr val="7EFF6D"/>
    <a:srgbClr val="00F66F"/>
    <a:srgbClr val="464646"/>
    <a:srgbClr val="F2F2F2"/>
    <a:srgbClr val="F49AAF"/>
    <a:srgbClr val="4B4B4B"/>
    <a:srgbClr val="18F051"/>
    <a:srgbClr val="00BC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1" autoAdjust="0"/>
    <p:restoredTop sz="95320" autoAdjust="0"/>
  </p:normalViewPr>
  <p:slideViewPr>
    <p:cSldViewPr snapToGrid="0">
      <p:cViewPr varScale="1">
        <p:scale>
          <a:sx n="83" d="100"/>
          <a:sy n="83" d="100"/>
        </p:scale>
        <p:origin x="979"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1-27T01:20:57.975" idx="1">
    <p:pos x="10" y="10"/>
    <p:text>Web
Nginx를 통해 React와 Spring Boot를 배포합니다.
기상청 open api와의 통신속도를 빠르게 하기 위해 redis 캐시를 사용하였습니다.
Jenkins를 통해 빌드 테스트 배포를 자동화하였습니다.
각각의 개발 툴들은 docker를 통해 관리합니다.
Embeded
Web과 통신하기 위해 MQTT 방식으로 mosquitto룰 이용해 Spring Boot와 통신합니다.</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01-27T01:20:57.975" idx="1">
    <p:pos x="10" y="10"/>
    <p:text>Web
Nginx를 통해 React와 Spring Boot를 배포합니다.
기상청 open api와의 통신속도를 빠르게 하기 위해 redis 캐시를 사용하였습니다.
Jenkins를 통해 빌드 테스트 배포를 자동화하였습니다.
각각의 개발 툴들은 docker를 통해 관리합니다.
Embeded
Web과 통신하기 위해 MQTT 방식으로 mosquitto룰 이용해 Spring Boot와 통신합니다.</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01-27T01:20:57.975" idx="1">
    <p:pos x="10" y="10"/>
    <p:text>Web
Nginx를 통해 React와 Spring Boot를 배포합니다.
기상청 open api와의 통신속도를 빠르게 하기 위해 redis 캐시를 사용하였습니다.
Jenkins를 통해 빌드 테스트 배포를 자동화하였습니다.
각각의 개발 툴들은 docker를 통해 관리합니다.
Embeded
Web과 통신하기 위해 MQTT 방식으로 mosquitto룰 이용해 Spring Boot와 통신합니다.</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2B770-3394-4D59-ADE9-BA8159B931A9}" type="datetimeFigureOut">
              <a:rPr lang="ko-KR" altLang="en-US" smtClean="0"/>
              <a:t>2023-01-27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8E8AC2-F8A6-4C06-9F95-1DD2F8FD8E55}" type="slidenum">
              <a:rPr lang="ko-KR" altLang="en-US" smtClean="0"/>
              <a:t>‹#›</a:t>
            </a:fld>
            <a:endParaRPr lang="ko-KR" altLang="en-US"/>
          </a:p>
        </p:txBody>
      </p:sp>
    </p:spTree>
    <p:extLst>
      <p:ext uri="{BB962C8B-B14F-4D97-AF65-F5344CB8AC3E}">
        <p14:creationId xmlns:p14="http://schemas.microsoft.com/office/powerpoint/2010/main" val="355891910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38E8AC2-F8A6-4C06-9F95-1DD2F8FD8E55}" type="slidenum">
              <a:rPr lang="ko-KR" altLang="en-US" smtClean="0"/>
              <a:t>7</a:t>
            </a:fld>
            <a:endParaRPr lang="ko-KR" altLang="en-US"/>
          </a:p>
        </p:txBody>
      </p:sp>
    </p:spTree>
    <p:extLst>
      <p:ext uri="{BB962C8B-B14F-4D97-AF65-F5344CB8AC3E}">
        <p14:creationId xmlns:p14="http://schemas.microsoft.com/office/powerpoint/2010/main" val="514543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38E8AC2-F8A6-4C06-9F95-1DD2F8FD8E55}" type="slidenum">
              <a:rPr lang="ko-KR" altLang="en-US" smtClean="0"/>
              <a:t>8</a:t>
            </a:fld>
            <a:endParaRPr lang="ko-KR" altLang="en-US"/>
          </a:p>
        </p:txBody>
      </p:sp>
    </p:spTree>
    <p:extLst>
      <p:ext uri="{BB962C8B-B14F-4D97-AF65-F5344CB8AC3E}">
        <p14:creationId xmlns:p14="http://schemas.microsoft.com/office/powerpoint/2010/main" val="1266065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38E8AC2-F8A6-4C06-9F95-1DD2F8FD8E55}" type="slidenum">
              <a:rPr lang="ko-KR" altLang="en-US" smtClean="0"/>
              <a:t>9</a:t>
            </a:fld>
            <a:endParaRPr lang="ko-KR" altLang="en-US"/>
          </a:p>
        </p:txBody>
      </p:sp>
    </p:spTree>
    <p:extLst>
      <p:ext uri="{BB962C8B-B14F-4D97-AF65-F5344CB8AC3E}">
        <p14:creationId xmlns:p14="http://schemas.microsoft.com/office/powerpoint/2010/main" val="381837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38E8AC2-F8A6-4C06-9F95-1DD2F8FD8E55}" type="slidenum">
              <a:rPr lang="ko-KR" altLang="en-US" smtClean="0"/>
              <a:t>10</a:t>
            </a:fld>
            <a:endParaRPr lang="ko-KR" altLang="en-US"/>
          </a:p>
        </p:txBody>
      </p:sp>
    </p:spTree>
    <p:extLst>
      <p:ext uri="{BB962C8B-B14F-4D97-AF65-F5344CB8AC3E}">
        <p14:creationId xmlns:p14="http://schemas.microsoft.com/office/powerpoint/2010/main" val="1820499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38E8AC2-F8A6-4C06-9F95-1DD2F8FD8E55}" type="slidenum">
              <a:rPr lang="ko-KR" altLang="en-US" smtClean="0"/>
              <a:t>11</a:t>
            </a:fld>
            <a:endParaRPr lang="ko-KR" altLang="en-US"/>
          </a:p>
        </p:txBody>
      </p:sp>
    </p:spTree>
    <p:extLst>
      <p:ext uri="{BB962C8B-B14F-4D97-AF65-F5344CB8AC3E}">
        <p14:creationId xmlns:p14="http://schemas.microsoft.com/office/powerpoint/2010/main" val="3483964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45AB85A9-92E5-44C5-AA24-C2E1B45DBE43}" type="datetimeFigureOut">
              <a:rPr lang="ko-KR" altLang="en-US" smtClean="0"/>
              <a:t>2023-01-27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266112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5AB85A9-92E5-44C5-AA24-C2E1B45DBE43}" type="datetimeFigureOut">
              <a:rPr lang="ko-KR" altLang="en-US" smtClean="0"/>
              <a:t>2023-01-27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298437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5AB85A9-92E5-44C5-AA24-C2E1B45DBE43}" type="datetimeFigureOut">
              <a:rPr lang="ko-KR" altLang="en-US" smtClean="0"/>
              <a:t>2023-01-27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2587847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5AB85A9-92E5-44C5-AA24-C2E1B45DBE43}" type="datetimeFigureOut">
              <a:rPr lang="ko-KR" altLang="en-US" smtClean="0"/>
              <a:t>2023-01-27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2413988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45AB85A9-92E5-44C5-AA24-C2E1B45DBE43}" type="datetimeFigureOut">
              <a:rPr lang="ko-KR" altLang="en-US" smtClean="0"/>
              <a:t>2023-01-27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2968282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45AB85A9-92E5-44C5-AA24-C2E1B45DBE43}" type="datetimeFigureOut">
              <a:rPr lang="ko-KR" altLang="en-US" smtClean="0"/>
              <a:t>2023-01-27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1038238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45AB85A9-92E5-44C5-AA24-C2E1B45DBE43}" type="datetimeFigureOut">
              <a:rPr lang="ko-KR" altLang="en-US" smtClean="0"/>
              <a:t>2023-01-27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2565094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45AB85A9-92E5-44C5-AA24-C2E1B45DBE43}" type="datetimeFigureOut">
              <a:rPr lang="ko-KR" altLang="en-US" smtClean="0"/>
              <a:t>2023-01-27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1217222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5AB85A9-92E5-44C5-AA24-C2E1B45DBE43}" type="datetimeFigureOut">
              <a:rPr lang="ko-KR" altLang="en-US" smtClean="0"/>
              <a:t>2023-01-27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4220941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45AB85A9-92E5-44C5-AA24-C2E1B45DBE43}" type="datetimeFigureOut">
              <a:rPr lang="ko-KR" altLang="en-US" smtClean="0"/>
              <a:t>2023-01-27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274684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45AB85A9-92E5-44C5-AA24-C2E1B45DBE43}" type="datetimeFigureOut">
              <a:rPr lang="ko-KR" altLang="en-US" smtClean="0"/>
              <a:t>2023-01-27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3880536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B85A9-92E5-44C5-AA24-C2E1B45DBE43}" type="datetimeFigureOut">
              <a:rPr lang="ko-KR" altLang="en-US" smtClean="0"/>
              <a:t>2023-01-27</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284110-AB02-4338-A1B3-5E941A6FB760}" type="slidenum">
              <a:rPr lang="ko-KR" altLang="en-US" smtClean="0"/>
              <a:t>‹#›</a:t>
            </a:fld>
            <a:endParaRPr lang="ko-KR" altLang="en-US"/>
          </a:p>
        </p:txBody>
      </p:sp>
    </p:spTree>
    <p:extLst>
      <p:ext uri="{BB962C8B-B14F-4D97-AF65-F5344CB8AC3E}">
        <p14:creationId xmlns:p14="http://schemas.microsoft.com/office/powerpoint/2010/main" val="2207671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3.wdp"/><Relationship Id="rId7"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39.pn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8.wdp"/><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1"/>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1432560" y="2321004"/>
            <a:ext cx="9550400" cy="2215991"/>
          </a:xfrm>
          <a:prstGeom prst="rect">
            <a:avLst/>
          </a:prstGeom>
          <a:noFill/>
        </p:spPr>
        <p:txBody>
          <a:bodyPr wrap="square" rtlCol="0">
            <a:spAutoFit/>
          </a:bodyPr>
          <a:lstStyle/>
          <a:p>
            <a:pPr algn="ctr"/>
            <a:r>
              <a:rPr lang="en-US" altLang="ko-KR" sz="13800" dirty="0" smtClean="0">
                <a:solidFill>
                  <a:schemeClr val="bg1">
                    <a:alpha val="46000"/>
                  </a:schemeClr>
                </a:solidFill>
                <a:latin typeface="Pretendard Black" panose="02000A03000000020004" pitchFamily="50" charset="-127"/>
                <a:ea typeface="Pretendard Black" panose="02000A03000000020004" pitchFamily="50" charset="-127"/>
                <a:cs typeface="Pretendard Black" panose="02000A03000000020004" pitchFamily="50" charset="-127"/>
              </a:rPr>
              <a:t>PLANTO</a:t>
            </a:r>
            <a:endParaRPr lang="ko-KR" altLang="en-US" sz="13800" dirty="0">
              <a:solidFill>
                <a:schemeClr val="bg1">
                  <a:alpha val="46000"/>
                </a:schemeClr>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grpSp>
        <p:nvGrpSpPr>
          <p:cNvPr id="8" name="그룹 7"/>
          <p:cNvGrpSpPr/>
          <p:nvPr/>
        </p:nvGrpSpPr>
        <p:grpSpPr>
          <a:xfrm>
            <a:off x="6646928" y="6132580"/>
            <a:ext cx="5459046" cy="382576"/>
            <a:chOff x="6841392" y="6114995"/>
            <a:chExt cx="5459046" cy="382576"/>
          </a:xfrm>
        </p:grpSpPr>
        <p:sp>
          <p:nvSpPr>
            <p:cNvPr id="6" name="TextBox 5"/>
            <p:cNvSpPr txBox="1"/>
            <p:nvPr/>
          </p:nvSpPr>
          <p:spPr>
            <a:xfrm>
              <a:off x="6841392" y="6114995"/>
              <a:ext cx="1002323" cy="369332"/>
            </a:xfrm>
            <a:prstGeom prst="rect">
              <a:avLst/>
            </a:prstGeom>
            <a:noFill/>
          </p:spPr>
          <p:txBody>
            <a:bodyPr wrap="square" rtlCol="0">
              <a:spAutoFit/>
            </a:bodyPr>
            <a:lstStyle/>
            <a:p>
              <a:r>
                <a:rPr lang="en-US" altLang="ko-KR" dirty="0" smtClean="0">
                  <a:solidFill>
                    <a:schemeClr val="bg1"/>
                  </a:solidFill>
                  <a:latin typeface="나눔스퀘어 네오 ExtraBold" panose="00000900000000000000" pitchFamily="2" charset="-127"/>
                  <a:ea typeface="나눔스퀘어 네오 ExtraBold" panose="00000900000000000000" pitchFamily="2" charset="-127"/>
                </a:rPr>
                <a:t>C202</a:t>
              </a:r>
              <a:endParaRPr lang="ko-KR" altLang="en-US" dirty="0">
                <a:solidFill>
                  <a:schemeClr val="bg1"/>
                </a:solidFill>
                <a:latin typeface="나눔스퀘어 네오 ExtraBold" panose="00000900000000000000" pitchFamily="2" charset="-127"/>
                <a:ea typeface="나눔스퀘어 네오 ExtraBold" panose="00000900000000000000" pitchFamily="2" charset="-127"/>
              </a:endParaRPr>
            </a:p>
          </p:txBody>
        </p:sp>
        <p:sp>
          <p:nvSpPr>
            <p:cNvPr id="7" name="TextBox 6"/>
            <p:cNvSpPr txBox="1"/>
            <p:nvPr/>
          </p:nvSpPr>
          <p:spPr>
            <a:xfrm>
              <a:off x="7640515" y="6128239"/>
              <a:ext cx="4659923" cy="369332"/>
            </a:xfrm>
            <a:prstGeom prst="rect">
              <a:avLst/>
            </a:prstGeom>
            <a:noFill/>
          </p:spPr>
          <p:txBody>
            <a:bodyPr wrap="square" rtlCol="0">
              <a:spAutoFit/>
            </a:bodyPr>
            <a:lstStyle/>
            <a:p>
              <a:r>
                <a:rPr lang="ko-KR" altLang="en-US" dirty="0" err="1" smtClean="0">
                  <a:solidFill>
                    <a:schemeClr val="bg1"/>
                  </a:solidFill>
                  <a:latin typeface="나눔스퀘어 네오 Regular" panose="00000500000000000000" pitchFamily="2" charset="-127"/>
                  <a:ea typeface="나눔스퀘어 네오 Regular" panose="00000500000000000000" pitchFamily="2" charset="-127"/>
                </a:rPr>
                <a:t>황효상</a:t>
              </a:r>
              <a:r>
                <a:rPr lang="ko-KR" altLang="en-US" dirty="0" smtClean="0">
                  <a:solidFill>
                    <a:schemeClr val="bg1"/>
                  </a:solidFill>
                  <a:latin typeface="나눔스퀘어 네오 Regular" panose="00000500000000000000" pitchFamily="2" charset="-127"/>
                  <a:ea typeface="나눔스퀘어 네오 Regular" panose="00000500000000000000" pitchFamily="2" charset="-127"/>
                </a:rPr>
                <a:t> 김예은 김태영 양영진 </a:t>
              </a:r>
              <a:r>
                <a:rPr lang="ko-KR" altLang="en-US" dirty="0" err="1" smtClean="0">
                  <a:solidFill>
                    <a:schemeClr val="bg1"/>
                  </a:solidFill>
                  <a:latin typeface="나눔스퀘어 네오 Regular" panose="00000500000000000000" pitchFamily="2" charset="-127"/>
                  <a:ea typeface="나눔스퀘어 네오 Regular" panose="00000500000000000000" pitchFamily="2" charset="-127"/>
                </a:rPr>
                <a:t>정원재</a:t>
              </a:r>
              <a:r>
                <a:rPr lang="ko-KR" altLang="en-US" dirty="0" smtClean="0">
                  <a:solidFill>
                    <a:schemeClr val="bg1"/>
                  </a:solidFill>
                  <a:latin typeface="나눔스퀘어 네오 Regular" panose="00000500000000000000" pitchFamily="2" charset="-127"/>
                  <a:ea typeface="나눔스퀘어 네오 Regular" panose="00000500000000000000" pitchFamily="2" charset="-127"/>
                </a:rPr>
                <a:t> </a:t>
              </a:r>
              <a:r>
                <a:rPr lang="ko-KR" altLang="en-US" dirty="0" err="1" smtClean="0">
                  <a:solidFill>
                    <a:schemeClr val="bg1"/>
                  </a:solidFill>
                  <a:latin typeface="나눔스퀘어 네오 Regular" panose="00000500000000000000" pitchFamily="2" charset="-127"/>
                  <a:ea typeface="나눔스퀘어 네오 Regular" panose="00000500000000000000" pitchFamily="2" charset="-127"/>
                </a:rPr>
                <a:t>황채연</a:t>
              </a:r>
              <a:endParaRPr lang="ko-KR" altLang="en-US" dirty="0">
                <a:solidFill>
                  <a:schemeClr val="bg1"/>
                </a:solidFill>
                <a:latin typeface="나눔스퀘어 네오 Regular" panose="00000500000000000000" pitchFamily="2" charset="-127"/>
                <a:ea typeface="나눔스퀘어 네오 Regular" panose="00000500000000000000" pitchFamily="2" charset="-127"/>
              </a:endParaRPr>
            </a:p>
          </p:txBody>
        </p:sp>
      </p:grpSp>
      <p:sp>
        <p:nvSpPr>
          <p:cNvPr id="2" name="TextBox 1"/>
          <p:cNvSpPr txBox="1"/>
          <p:nvPr/>
        </p:nvSpPr>
        <p:spPr>
          <a:xfrm>
            <a:off x="3190240" y="2059394"/>
            <a:ext cx="6035040" cy="523220"/>
          </a:xfrm>
          <a:prstGeom prst="rect">
            <a:avLst/>
          </a:prstGeom>
          <a:noFill/>
        </p:spPr>
        <p:txBody>
          <a:bodyPr wrap="square" rtlCol="0">
            <a:spAutoFit/>
          </a:bodyPr>
          <a:lstStyle/>
          <a:p>
            <a:pPr algn="ctr"/>
            <a:r>
              <a:rPr lang="ko-KR" altLang="en-US" sz="2800" spc="-150" dirty="0" smtClean="0">
                <a:solidFill>
                  <a:schemeClr val="bg1"/>
                </a:solidFill>
                <a:latin typeface="나눔스퀘어 네오 Bold" panose="00000800000000000000" pitchFamily="2" charset="-127"/>
                <a:ea typeface="나눔스퀘어 네오 Bold" panose="00000800000000000000" pitchFamily="2" charset="-127"/>
                <a:cs typeface="Pretendard Medium" panose="02000603000000020004" pitchFamily="50" charset="-127"/>
              </a:rPr>
              <a:t>마음을 나누는 반려 식물</a:t>
            </a:r>
            <a:r>
              <a:rPr lang="en-US" altLang="ko-KR" sz="2800" spc="-150" dirty="0" smtClean="0">
                <a:solidFill>
                  <a:schemeClr val="bg1"/>
                </a:solidFill>
                <a:latin typeface="나눔스퀘어 네오 Bold" panose="00000800000000000000" pitchFamily="2" charset="-127"/>
                <a:ea typeface="나눔스퀘어 네오 Bold" panose="00000800000000000000" pitchFamily="2" charset="-127"/>
                <a:cs typeface="Pretendard Medium" panose="02000603000000020004" pitchFamily="50" charset="-127"/>
              </a:rPr>
              <a:t>,</a:t>
            </a:r>
            <a:endParaRPr lang="ko-KR" altLang="en-US" sz="2800" spc="-150" dirty="0">
              <a:solidFill>
                <a:schemeClr val="bg1"/>
              </a:solidFill>
              <a:latin typeface="나눔스퀘어 네오 Bold" panose="00000800000000000000" pitchFamily="2" charset="-127"/>
              <a:ea typeface="나눔스퀘어 네오 Bold" panose="00000800000000000000" pitchFamily="2" charset="-127"/>
              <a:cs typeface="Pretendard Medium" panose="02000603000000020004" pitchFamily="50" charset="-127"/>
            </a:endParaRPr>
          </a:p>
        </p:txBody>
      </p:sp>
      <p:pic>
        <p:nvPicPr>
          <p:cNvPr id="11" name="그림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4958" y="-599354"/>
            <a:ext cx="3589915" cy="7457354"/>
          </a:xfrm>
          <a:prstGeom prst="rect">
            <a:avLst/>
          </a:prstGeom>
        </p:spPr>
      </p:pic>
      <p:cxnSp>
        <p:nvCxnSpPr>
          <p:cNvPr id="14" name="직선 연결선 13"/>
          <p:cNvCxnSpPr/>
          <p:nvPr/>
        </p:nvCxnSpPr>
        <p:spPr>
          <a:xfrm>
            <a:off x="2824223" y="2321004"/>
            <a:ext cx="14815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760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2" name="TextBox 1"/>
          <p:cNvSpPr txBox="1"/>
          <p:nvPr/>
        </p:nvSpPr>
        <p:spPr>
          <a:xfrm>
            <a:off x="4289477" y="478644"/>
            <a:ext cx="3738880" cy="1015663"/>
          </a:xfrm>
          <a:prstGeom prst="rect">
            <a:avLst/>
          </a:prstGeom>
          <a:noFill/>
        </p:spPr>
        <p:txBody>
          <a:bodyPr wrap="square" rtlCol="0">
            <a:spAutoFit/>
          </a:bodyPr>
          <a:lstStyle/>
          <a:p>
            <a:pPr algn="ct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Why </a:t>
            </a:r>
            <a:r>
              <a:rPr lang="en-US" altLang="ko-KR" sz="6000"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Planto</a:t>
            </a: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a:t>
            </a:r>
            <a:endParaRPr lang="ko-KR" altLang="en-US" sz="60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grpSp>
        <p:nvGrpSpPr>
          <p:cNvPr id="56" name="그룹 55"/>
          <p:cNvGrpSpPr/>
          <p:nvPr/>
        </p:nvGrpSpPr>
        <p:grpSpPr>
          <a:xfrm>
            <a:off x="573843" y="2693364"/>
            <a:ext cx="5102999" cy="3565240"/>
            <a:chOff x="160297" y="1416336"/>
            <a:chExt cx="5102999" cy="3565240"/>
          </a:xfrm>
        </p:grpSpPr>
        <p:cxnSp>
          <p:nvCxnSpPr>
            <p:cNvPr id="26" name="직선 연결선 25"/>
            <p:cNvCxnSpPr/>
            <p:nvPr/>
          </p:nvCxnSpPr>
          <p:spPr>
            <a:xfrm>
              <a:off x="1927860" y="2374097"/>
              <a:ext cx="115768" cy="215443"/>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원호 2"/>
            <p:cNvSpPr/>
            <p:nvPr/>
          </p:nvSpPr>
          <p:spPr>
            <a:xfrm rot="12087667">
              <a:off x="1458229" y="2653031"/>
              <a:ext cx="2328545" cy="2328545"/>
            </a:xfrm>
            <a:prstGeom prst="arc">
              <a:avLst/>
            </a:prstGeom>
            <a:ln w="31750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8" name="원호 37"/>
            <p:cNvSpPr/>
            <p:nvPr/>
          </p:nvSpPr>
          <p:spPr>
            <a:xfrm rot="12087667">
              <a:off x="1458229" y="2653031"/>
              <a:ext cx="2328545" cy="2328545"/>
            </a:xfrm>
            <a:prstGeom prst="arc">
              <a:avLst>
                <a:gd name="adj1" fmla="val 5316962"/>
                <a:gd name="adj2" fmla="val 14918961"/>
              </a:avLst>
            </a:prstGeom>
            <a:ln w="317500" cap="rnd">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2" name="원호 41"/>
            <p:cNvSpPr/>
            <p:nvPr/>
          </p:nvSpPr>
          <p:spPr>
            <a:xfrm rot="12087667">
              <a:off x="1458228" y="2653031"/>
              <a:ext cx="2328545" cy="2328545"/>
            </a:xfrm>
            <a:prstGeom prst="arc">
              <a:avLst>
                <a:gd name="adj1" fmla="val 1240688"/>
                <a:gd name="adj2" fmla="val 3997634"/>
              </a:avLst>
            </a:prstGeom>
            <a:ln w="31750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p:cNvSpPr txBox="1"/>
            <p:nvPr/>
          </p:nvSpPr>
          <p:spPr>
            <a:xfrm rot="21330007">
              <a:off x="1244409" y="1880655"/>
              <a:ext cx="1065229" cy="523220"/>
            </a:xfrm>
            <a:prstGeom prst="rect">
              <a:avLst/>
            </a:prstGeom>
            <a:noFill/>
          </p:spPr>
          <p:txBody>
            <a:bodyPr wrap="square" rtlCol="0">
              <a:spAutoFit/>
            </a:bodyPr>
            <a:lstStyle/>
            <a:p>
              <a:pPr algn="ctr"/>
              <a:r>
                <a:rPr lang="ko-KR" altLang="en-US" sz="2800" dirty="0" smtClean="0">
                  <a:latin typeface="온글잎 의연체" panose="02000503000000000000" pitchFamily="2" charset="-127"/>
                  <a:ea typeface="온글잎 의연체" panose="02000503000000000000" pitchFamily="2" charset="-127"/>
                </a:rPr>
                <a:t>인테리어</a:t>
              </a:r>
              <a:endParaRPr lang="ko-KR" altLang="en-US" sz="2800" dirty="0">
                <a:latin typeface="온글잎 의연체" panose="02000503000000000000" pitchFamily="2" charset="-127"/>
                <a:ea typeface="온글잎 의연체" panose="02000503000000000000" pitchFamily="2" charset="-127"/>
              </a:endParaRPr>
            </a:p>
          </p:txBody>
        </p:sp>
        <p:sp>
          <p:nvSpPr>
            <p:cNvPr id="43" name="TextBox 42"/>
            <p:cNvSpPr txBox="1"/>
            <p:nvPr/>
          </p:nvSpPr>
          <p:spPr>
            <a:xfrm>
              <a:off x="160297" y="4251825"/>
              <a:ext cx="1065229" cy="523220"/>
            </a:xfrm>
            <a:prstGeom prst="rect">
              <a:avLst/>
            </a:prstGeom>
            <a:noFill/>
          </p:spPr>
          <p:txBody>
            <a:bodyPr wrap="square" rtlCol="0">
              <a:spAutoFit/>
            </a:bodyPr>
            <a:lstStyle/>
            <a:p>
              <a:pPr algn="ctr"/>
              <a:r>
                <a:rPr lang="ko-KR" altLang="en-US" sz="2800" dirty="0" smtClean="0">
                  <a:latin typeface="온글잎 의연체" panose="02000503000000000000" pitchFamily="2" charset="-127"/>
                  <a:ea typeface="온글잎 의연체" panose="02000503000000000000" pitchFamily="2" charset="-127"/>
                </a:rPr>
                <a:t>공기정화</a:t>
              </a:r>
              <a:endParaRPr lang="ko-KR" altLang="en-US" sz="2800" dirty="0">
                <a:latin typeface="온글잎 의연체" panose="02000503000000000000" pitchFamily="2" charset="-127"/>
                <a:ea typeface="온글잎 의연체" panose="02000503000000000000" pitchFamily="2" charset="-127"/>
              </a:endParaRPr>
            </a:p>
          </p:txBody>
        </p:sp>
        <p:sp>
          <p:nvSpPr>
            <p:cNvPr id="44" name="TextBox 43"/>
            <p:cNvSpPr txBox="1"/>
            <p:nvPr/>
          </p:nvSpPr>
          <p:spPr>
            <a:xfrm>
              <a:off x="3844842" y="2218459"/>
              <a:ext cx="1418454" cy="1200329"/>
            </a:xfrm>
            <a:prstGeom prst="rect">
              <a:avLst/>
            </a:prstGeom>
            <a:noFill/>
          </p:spPr>
          <p:txBody>
            <a:bodyPr wrap="square" rtlCol="0">
              <a:spAutoFit/>
            </a:bodyPr>
            <a:lstStyle/>
            <a:p>
              <a:pPr algn="ctr"/>
              <a:r>
                <a:rPr lang="ko-KR" altLang="en-US" sz="3600" dirty="0" smtClean="0">
                  <a:latin typeface="온글잎 의연체" panose="02000503000000000000" pitchFamily="2" charset="-127"/>
                  <a:ea typeface="온글잎 의연체" panose="02000503000000000000" pitchFamily="2" charset="-127"/>
                </a:rPr>
                <a:t>정서적 교감 </a:t>
              </a:r>
              <a:endParaRPr lang="en-US" altLang="ko-KR" sz="3600" dirty="0">
                <a:latin typeface="온글잎 의연체" panose="02000503000000000000" pitchFamily="2" charset="-127"/>
                <a:ea typeface="온글잎 의연체" panose="02000503000000000000" pitchFamily="2" charset="-127"/>
              </a:endParaRPr>
            </a:p>
            <a:p>
              <a:pPr algn="ctr"/>
              <a:r>
                <a:rPr lang="ko-KR" altLang="en-US" sz="3600" dirty="0" smtClean="0">
                  <a:latin typeface="온글잎 의연체" panose="02000503000000000000" pitchFamily="2" charset="-127"/>
                  <a:ea typeface="온글잎 의연체" panose="02000503000000000000" pitchFamily="2" charset="-127"/>
                </a:rPr>
                <a:t>및</a:t>
              </a:r>
              <a:r>
                <a:rPr lang="en-US" altLang="ko-KR" sz="3600" dirty="0">
                  <a:latin typeface="온글잎 의연체" panose="02000503000000000000" pitchFamily="2" charset="-127"/>
                  <a:ea typeface="온글잎 의연체" panose="02000503000000000000" pitchFamily="2" charset="-127"/>
                </a:rPr>
                <a:t> </a:t>
              </a:r>
              <a:r>
                <a:rPr lang="ko-KR" altLang="en-US" sz="3600" dirty="0" smtClean="0">
                  <a:latin typeface="온글잎 의연체" panose="02000503000000000000" pitchFamily="2" charset="-127"/>
                  <a:ea typeface="온글잎 의연체" panose="02000503000000000000" pitchFamily="2" charset="-127"/>
                </a:rPr>
                <a:t>안정</a:t>
              </a:r>
              <a:endParaRPr lang="ko-KR" altLang="en-US" sz="3600" dirty="0">
                <a:latin typeface="온글잎 의연체" panose="02000503000000000000" pitchFamily="2" charset="-127"/>
                <a:ea typeface="온글잎 의연체" panose="02000503000000000000" pitchFamily="2" charset="-127"/>
              </a:endParaRPr>
            </a:p>
          </p:txBody>
        </p:sp>
        <p:cxnSp>
          <p:nvCxnSpPr>
            <p:cNvPr id="45" name="직선 연결선 44"/>
            <p:cNvCxnSpPr/>
            <p:nvPr/>
          </p:nvCxnSpPr>
          <p:spPr>
            <a:xfrm flipV="1">
              <a:off x="1107415" y="4333372"/>
              <a:ext cx="236223" cy="144915"/>
            </a:xfrm>
            <a:prstGeom prst="line">
              <a:avLst/>
            </a:prstGeom>
            <a:ln w="635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V="1">
              <a:off x="3664888" y="2818623"/>
              <a:ext cx="297512" cy="15748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457330" y="1416336"/>
              <a:ext cx="871192" cy="769441"/>
            </a:xfrm>
            <a:prstGeom prst="rect">
              <a:avLst/>
            </a:prstGeom>
            <a:noFill/>
          </p:spPr>
          <p:txBody>
            <a:bodyPr wrap="square" rtlCol="0">
              <a:spAutoFit/>
            </a:bodyPr>
            <a:lstStyle/>
            <a:p>
              <a:r>
                <a:rPr lang="en-US" altLang="ko-KR" sz="4400" dirty="0" smtClean="0">
                  <a:latin typeface="온글잎 의연체" panose="02000503000000000000" pitchFamily="2" charset="-127"/>
                  <a:ea typeface="온글잎 의연체" panose="02000503000000000000" pitchFamily="2" charset="-127"/>
                </a:rPr>
                <a:t>14%</a:t>
              </a:r>
              <a:endParaRPr lang="ko-KR" altLang="en-US" sz="4400" dirty="0">
                <a:latin typeface="온글잎 의연체" panose="02000503000000000000" pitchFamily="2" charset="-127"/>
                <a:ea typeface="온글잎 의연체" panose="02000503000000000000" pitchFamily="2" charset="-127"/>
              </a:endParaRPr>
            </a:p>
          </p:txBody>
        </p:sp>
        <p:sp>
          <p:nvSpPr>
            <p:cNvPr id="53" name="TextBox 52"/>
            <p:cNvSpPr txBox="1"/>
            <p:nvPr/>
          </p:nvSpPr>
          <p:spPr>
            <a:xfrm>
              <a:off x="413390" y="3806102"/>
              <a:ext cx="871192" cy="769441"/>
            </a:xfrm>
            <a:prstGeom prst="rect">
              <a:avLst/>
            </a:prstGeom>
            <a:noFill/>
          </p:spPr>
          <p:txBody>
            <a:bodyPr wrap="square" rtlCol="0">
              <a:spAutoFit/>
            </a:bodyPr>
            <a:lstStyle/>
            <a:p>
              <a:r>
                <a:rPr lang="en-US" altLang="ko-KR" sz="4400" dirty="0" smtClean="0">
                  <a:latin typeface="온글잎 의연체" panose="02000503000000000000" pitchFamily="2" charset="-127"/>
                  <a:ea typeface="온글잎 의연체" panose="02000503000000000000" pitchFamily="2" charset="-127"/>
                </a:rPr>
                <a:t>21%</a:t>
              </a:r>
              <a:endParaRPr lang="ko-KR" altLang="en-US" sz="4400" dirty="0">
                <a:latin typeface="온글잎 의연체" panose="02000503000000000000" pitchFamily="2" charset="-127"/>
                <a:ea typeface="온글잎 의연체" panose="02000503000000000000" pitchFamily="2" charset="-127"/>
              </a:endParaRPr>
            </a:p>
          </p:txBody>
        </p:sp>
        <p:sp>
          <p:nvSpPr>
            <p:cNvPr id="54" name="TextBox 53"/>
            <p:cNvSpPr txBox="1"/>
            <p:nvPr/>
          </p:nvSpPr>
          <p:spPr>
            <a:xfrm>
              <a:off x="4081109" y="1583630"/>
              <a:ext cx="1128289" cy="1015663"/>
            </a:xfrm>
            <a:prstGeom prst="rect">
              <a:avLst/>
            </a:prstGeom>
            <a:noFill/>
          </p:spPr>
          <p:txBody>
            <a:bodyPr wrap="square" rtlCol="0">
              <a:spAutoFit/>
            </a:bodyPr>
            <a:lstStyle/>
            <a:p>
              <a:r>
                <a:rPr lang="en-US" altLang="ko-KR" sz="6000" dirty="0" smtClean="0">
                  <a:latin typeface="온글잎 의연체" panose="02000503000000000000" pitchFamily="2" charset="-127"/>
                  <a:ea typeface="온글잎 의연체" panose="02000503000000000000" pitchFamily="2" charset="-127"/>
                </a:rPr>
                <a:t>55%</a:t>
              </a:r>
              <a:endParaRPr lang="ko-KR" altLang="en-US" sz="6000" dirty="0">
                <a:latin typeface="온글잎 의연체" panose="02000503000000000000" pitchFamily="2" charset="-127"/>
                <a:ea typeface="온글잎 의연체" panose="02000503000000000000" pitchFamily="2" charset="-127"/>
              </a:endParaRPr>
            </a:p>
          </p:txBody>
        </p:sp>
        <p:sp>
          <p:nvSpPr>
            <p:cNvPr id="55" name="TextBox 54"/>
            <p:cNvSpPr txBox="1"/>
            <p:nvPr/>
          </p:nvSpPr>
          <p:spPr>
            <a:xfrm>
              <a:off x="1799051" y="3416639"/>
              <a:ext cx="1646897" cy="707886"/>
            </a:xfrm>
            <a:prstGeom prst="rect">
              <a:avLst/>
            </a:prstGeom>
            <a:noFill/>
          </p:spPr>
          <p:txBody>
            <a:bodyPr wrap="square" rtlCol="0">
              <a:spAutoFit/>
            </a:bodyPr>
            <a:lstStyle/>
            <a:p>
              <a:pPr algn="ctr"/>
              <a:r>
                <a:rPr lang="ko-KR" altLang="en-US" sz="2000" dirty="0" err="1" smtClean="0">
                  <a:latin typeface="나눔스퀘어 네오 Light" panose="00000400000000000000" pitchFamily="2" charset="-127"/>
                  <a:ea typeface="나눔스퀘어 네오 Light" panose="00000400000000000000" pitchFamily="2" charset="-127"/>
                </a:rPr>
                <a:t>반려식물을</a:t>
              </a:r>
              <a:endParaRPr lang="en-US" altLang="ko-KR" sz="2000" dirty="0" smtClean="0">
                <a:latin typeface="나눔스퀘어 네오 Light" panose="00000400000000000000" pitchFamily="2" charset="-127"/>
                <a:ea typeface="나눔스퀘어 네오 Light" panose="00000400000000000000" pitchFamily="2" charset="-127"/>
              </a:endParaRPr>
            </a:p>
            <a:p>
              <a:pPr algn="ctr"/>
              <a:r>
                <a:rPr lang="ko-KR" altLang="en-US" sz="2000" dirty="0" smtClean="0">
                  <a:latin typeface="나눔스퀘어 네오 Light" panose="00000400000000000000" pitchFamily="2" charset="-127"/>
                  <a:ea typeface="나눔스퀘어 네오 Light" panose="00000400000000000000" pitchFamily="2" charset="-127"/>
                </a:rPr>
                <a:t>기르는 목적</a:t>
              </a:r>
              <a:endParaRPr lang="ko-KR" altLang="en-US" sz="2000" dirty="0">
                <a:latin typeface="나눔스퀘어 네오 Light" panose="00000400000000000000" pitchFamily="2" charset="-127"/>
                <a:ea typeface="나눔스퀘어 네오 Light" panose="00000400000000000000" pitchFamily="2" charset="-127"/>
              </a:endParaRPr>
            </a:p>
          </p:txBody>
        </p:sp>
      </p:grpSp>
      <p:sp>
        <p:nvSpPr>
          <p:cNvPr id="35" name="TextBox 34"/>
          <p:cNvSpPr txBox="1"/>
          <p:nvPr/>
        </p:nvSpPr>
        <p:spPr>
          <a:xfrm>
            <a:off x="7428934" y="94985"/>
            <a:ext cx="4703975" cy="276999"/>
          </a:xfrm>
          <a:prstGeom prst="rect">
            <a:avLst/>
          </a:prstGeom>
          <a:noFill/>
        </p:spPr>
        <p:txBody>
          <a:bodyPr wrap="square" rtlCol="0">
            <a:spAutoFit/>
          </a:bodyPr>
          <a:lstStyle/>
          <a:p>
            <a:pPr algn="r"/>
            <a:r>
              <a:rPr lang="ko-KR" altLang="en-US" sz="1200" dirty="0" smtClean="0">
                <a:solidFill>
                  <a:schemeClr val="bg2">
                    <a:lumMod val="75000"/>
                  </a:schemeClr>
                </a:solidFill>
                <a:latin typeface="나눔스퀘어 네오 Light" panose="00000400000000000000" pitchFamily="2" charset="-127"/>
                <a:ea typeface="나눔스퀘어 네오 Light" panose="00000400000000000000" pitchFamily="2" charset="-127"/>
              </a:rPr>
              <a:t>농촌 진흥청 설문조사</a:t>
            </a:r>
            <a:r>
              <a:rPr lang="en-US" altLang="ko-KR" sz="1200" dirty="0" smtClean="0">
                <a:solidFill>
                  <a:schemeClr val="bg2">
                    <a:lumMod val="75000"/>
                  </a:schemeClr>
                </a:solidFill>
                <a:latin typeface="나눔스퀘어 네오 Light" panose="00000400000000000000" pitchFamily="2" charset="-127"/>
                <a:ea typeface="나눔스퀘어 네오 Light" panose="00000400000000000000" pitchFamily="2" charset="-127"/>
              </a:rPr>
              <a:t>,2021</a:t>
            </a:r>
          </a:p>
        </p:txBody>
      </p:sp>
      <p:pic>
        <p:nvPicPr>
          <p:cNvPr id="36" name="그림 35"/>
          <p:cNvPicPr>
            <a:picLocks noChangeAspect="1"/>
          </p:cNvPicPr>
          <p:nvPr/>
        </p:nvPicPr>
        <p:blipFill>
          <a:blip r:embed="rId3"/>
          <a:stretch>
            <a:fillRect/>
          </a:stretch>
        </p:blipFill>
        <p:spPr>
          <a:xfrm>
            <a:off x="2457174" y="1731995"/>
            <a:ext cx="7565592" cy="912811"/>
          </a:xfrm>
          <a:prstGeom prst="rect">
            <a:avLst/>
          </a:prstGeom>
          <a:effectLst>
            <a:outerShdw blurRad="50800" dist="38100" dir="2700000" algn="tl" rotWithShape="0">
              <a:prstClr val="black">
                <a:alpha val="40000"/>
              </a:prstClr>
            </a:outerShdw>
          </a:effectLst>
        </p:spPr>
      </p:pic>
      <p:sp>
        <p:nvSpPr>
          <p:cNvPr id="37" name="TextBox 36"/>
          <p:cNvSpPr txBox="1"/>
          <p:nvPr/>
        </p:nvSpPr>
        <p:spPr>
          <a:xfrm>
            <a:off x="6591356" y="4209383"/>
            <a:ext cx="1351146" cy="646331"/>
          </a:xfrm>
          <a:prstGeom prst="rect">
            <a:avLst/>
          </a:prstGeom>
          <a:solidFill>
            <a:schemeClr val="tx1">
              <a:lumMod val="75000"/>
              <a:lumOff val="25000"/>
            </a:schemeClr>
          </a:solidFill>
        </p:spPr>
        <p:txBody>
          <a:bodyPr wrap="square" rtlCol="0">
            <a:spAutoFit/>
          </a:bodyPr>
          <a:lstStyle/>
          <a:p>
            <a:pPr algn="ctr"/>
            <a:r>
              <a:rPr lang="ko-KR" altLang="en-US" dirty="0" smtClean="0">
                <a:solidFill>
                  <a:schemeClr val="bg1"/>
                </a:solidFill>
                <a:latin typeface="나눔스퀘어 네오 Light" panose="00000400000000000000" pitchFamily="2" charset="-127"/>
                <a:ea typeface="나눔스퀘어 네오 Light" panose="00000400000000000000" pitchFamily="2" charset="-127"/>
              </a:rPr>
              <a:t>정서적 안정</a:t>
            </a:r>
            <a:endParaRPr lang="en-US" altLang="ko-KR" dirty="0" smtClean="0">
              <a:solidFill>
                <a:schemeClr val="bg1"/>
              </a:solidFill>
              <a:latin typeface="나눔스퀘어 네오 Light" panose="00000400000000000000" pitchFamily="2" charset="-127"/>
              <a:ea typeface="나눔스퀘어 네오 Light" panose="00000400000000000000" pitchFamily="2" charset="-127"/>
            </a:endParaRPr>
          </a:p>
          <a:p>
            <a:pPr algn="ctr"/>
            <a:r>
              <a:rPr lang="en-US" altLang="ko-KR" dirty="0" smtClean="0">
                <a:solidFill>
                  <a:schemeClr val="bg1"/>
                </a:solidFill>
                <a:latin typeface="나눔스퀘어 네오 Light" panose="00000400000000000000" pitchFamily="2" charset="-127"/>
                <a:ea typeface="나눔스퀘어 네오 Light" panose="00000400000000000000" pitchFamily="2" charset="-127"/>
              </a:rPr>
              <a:t>(77%)</a:t>
            </a:r>
            <a:endParaRPr lang="ko-KR" altLang="en-US" dirty="0">
              <a:solidFill>
                <a:schemeClr val="bg1"/>
              </a:solidFill>
              <a:latin typeface="나눔스퀘어 네오 Light" panose="00000400000000000000" pitchFamily="2" charset="-127"/>
              <a:ea typeface="나눔스퀘어 네오 Light" panose="00000400000000000000" pitchFamily="2" charset="-127"/>
            </a:endParaRPr>
          </a:p>
        </p:txBody>
      </p:sp>
      <p:sp>
        <p:nvSpPr>
          <p:cNvPr id="39" name="TextBox 38"/>
          <p:cNvSpPr txBox="1"/>
          <p:nvPr/>
        </p:nvSpPr>
        <p:spPr>
          <a:xfrm>
            <a:off x="8343448" y="4227224"/>
            <a:ext cx="1351146" cy="646331"/>
          </a:xfrm>
          <a:prstGeom prst="rect">
            <a:avLst/>
          </a:prstGeom>
          <a:solidFill>
            <a:schemeClr val="tx1">
              <a:lumMod val="75000"/>
              <a:lumOff val="25000"/>
            </a:schemeClr>
          </a:solidFill>
        </p:spPr>
        <p:txBody>
          <a:bodyPr wrap="square" rtlCol="0">
            <a:spAutoFit/>
          </a:bodyPr>
          <a:lstStyle/>
          <a:p>
            <a:pPr algn="ctr"/>
            <a:r>
              <a:rPr lang="ko-KR" altLang="en-US" dirty="0" smtClean="0">
                <a:solidFill>
                  <a:schemeClr val="bg1"/>
                </a:solidFill>
                <a:latin typeface="나눔스퀘어 네오 Light" panose="00000400000000000000" pitchFamily="2" charset="-127"/>
                <a:ea typeface="나눔스퀘어 네오 Light" panose="00000400000000000000" pitchFamily="2" charset="-127"/>
              </a:rPr>
              <a:t>행복감 증가</a:t>
            </a:r>
            <a:r>
              <a:rPr lang="en-US" altLang="ko-KR" dirty="0" smtClean="0">
                <a:solidFill>
                  <a:schemeClr val="bg1"/>
                </a:solidFill>
                <a:latin typeface="나눔스퀘어 네오 Light" panose="00000400000000000000" pitchFamily="2" charset="-127"/>
                <a:ea typeface="나눔스퀘어 네오 Light" panose="00000400000000000000" pitchFamily="2" charset="-127"/>
              </a:rPr>
              <a:t>(73%)</a:t>
            </a:r>
            <a:endParaRPr lang="ko-KR" altLang="en-US" dirty="0">
              <a:solidFill>
                <a:schemeClr val="bg1"/>
              </a:solidFill>
              <a:latin typeface="나눔스퀘어 네오 Light" panose="00000400000000000000" pitchFamily="2" charset="-127"/>
              <a:ea typeface="나눔스퀘어 네오 Light" panose="00000400000000000000" pitchFamily="2" charset="-127"/>
            </a:endParaRPr>
          </a:p>
        </p:txBody>
      </p:sp>
      <p:sp>
        <p:nvSpPr>
          <p:cNvPr id="40" name="TextBox 39"/>
          <p:cNvSpPr txBox="1"/>
          <p:nvPr/>
        </p:nvSpPr>
        <p:spPr>
          <a:xfrm>
            <a:off x="10095540" y="4227224"/>
            <a:ext cx="1351146" cy="646331"/>
          </a:xfrm>
          <a:prstGeom prst="rect">
            <a:avLst/>
          </a:prstGeom>
          <a:solidFill>
            <a:schemeClr val="tx1">
              <a:lumMod val="75000"/>
              <a:lumOff val="25000"/>
            </a:schemeClr>
          </a:solidFill>
        </p:spPr>
        <p:txBody>
          <a:bodyPr wrap="square" rtlCol="0">
            <a:spAutoFit/>
          </a:bodyPr>
          <a:lstStyle/>
          <a:p>
            <a:pPr algn="ctr"/>
            <a:r>
              <a:rPr lang="ko-KR" altLang="en-US" dirty="0" err="1" smtClean="0">
                <a:solidFill>
                  <a:schemeClr val="bg1"/>
                </a:solidFill>
                <a:latin typeface="나눔스퀘어 네오 Light" panose="00000400000000000000" pitchFamily="2" charset="-127"/>
                <a:ea typeface="나눔스퀘어 네오 Light" panose="00000400000000000000" pitchFamily="2" charset="-127"/>
              </a:rPr>
              <a:t>우울감</a:t>
            </a:r>
            <a:r>
              <a:rPr lang="ko-KR" altLang="en-US" dirty="0" smtClean="0">
                <a:solidFill>
                  <a:schemeClr val="bg1"/>
                </a:solidFill>
                <a:latin typeface="나눔스퀘어 네오 Light" panose="00000400000000000000" pitchFamily="2" charset="-127"/>
                <a:ea typeface="나눔스퀘어 네오 Light" panose="00000400000000000000" pitchFamily="2" charset="-127"/>
              </a:rPr>
              <a:t> 감소</a:t>
            </a:r>
            <a:r>
              <a:rPr lang="en-US" altLang="ko-KR" dirty="0" smtClean="0">
                <a:solidFill>
                  <a:schemeClr val="bg1"/>
                </a:solidFill>
                <a:latin typeface="나눔스퀘어 네오 Light" panose="00000400000000000000" pitchFamily="2" charset="-127"/>
                <a:ea typeface="나눔스퀘어 네오 Light" panose="00000400000000000000" pitchFamily="2" charset="-127"/>
              </a:rPr>
              <a:t>(68%)</a:t>
            </a:r>
            <a:endParaRPr lang="ko-KR" altLang="en-US" dirty="0">
              <a:solidFill>
                <a:schemeClr val="bg1"/>
              </a:solidFill>
              <a:latin typeface="나눔스퀘어 네오 Light" panose="00000400000000000000" pitchFamily="2" charset="-127"/>
              <a:ea typeface="나눔스퀘어 네오 Light" panose="00000400000000000000" pitchFamily="2" charset="-127"/>
            </a:endParaRPr>
          </a:p>
        </p:txBody>
      </p:sp>
      <p:sp>
        <p:nvSpPr>
          <p:cNvPr id="6" name="TextBox 5"/>
          <p:cNvSpPr txBox="1"/>
          <p:nvPr/>
        </p:nvSpPr>
        <p:spPr>
          <a:xfrm>
            <a:off x="9694594" y="3749469"/>
            <a:ext cx="1752092" cy="338554"/>
          </a:xfrm>
          <a:prstGeom prst="rect">
            <a:avLst/>
          </a:prstGeom>
          <a:noFill/>
        </p:spPr>
        <p:txBody>
          <a:bodyPr wrap="square" rtlCol="0">
            <a:spAutoFit/>
          </a:bodyPr>
          <a:lstStyle/>
          <a:p>
            <a:pPr algn="r"/>
            <a:r>
              <a:rPr lang="en-US" altLang="ko-KR" sz="1600" dirty="0" smtClean="0">
                <a:solidFill>
                  <a:schemeClr val="bg2">
                    <a:lumMod val="75000"/>
                  </a:schemeClr>
                </a:solidFill>
                <a:latin typeface="나눔스퀘어 네오 Bold" panose="00000800000000000000" pitchFamily="2" charset="-127"/>
                <a:ea typeface="나눔스퀘어 네오 Bold" panose="00000800000000000000" pitchFamily="2" charset="-127"/>
              </a:rPr>
              <a:t>(</a:t>
            </a:r>
            <a:r>
              <a:rPr lang="ko-KR" altLang="en-US" sz="1600" dirty="0" smtClean="0">
                <a:solidFill>
                  <a:schemeClr val="bg2">
                    <a:lumMod val="75000"/>
                  </a:schemeClr>
                </a:solidFill>
                <a:latin typeface="나눔스퀘어 네오 Bold" panose="00000800000000000000" pitchFamily="2" charset="-127"/>
                <a:ea typeface="나눔스퀘어 네오 Bold" panose="00000800000000000000" pitchFamily="2" charset="-127"/>
              </a:rPr>
              <a:t>복수 투표</a:t>
            </a:r>
            <a:r>
              <a:rPr lang="en-US" altLang="ko-KR" sz="1600" dirty="0" smtClean="0">
                <a:solidFill>
                  <a:schemeClr val="bg2">
                    <a:lumMod val="75000"/>
                  </a:schemeClr>
                </a:solidFill>
                <a:latin typeface="나눔스퀘어 네오 Bold" panose="00000800000000000000" pitchFamily="2" charset="-127"/>
                <a:ea typeface="나눔스퀘어 네오 Bold" panose="00000800000000000000" pitchFamily="2" charset="-127"/>
              </a:rPr>
              <a:t>)</a:t>
            </a:r>
            <a:endParaRPr lang="ko-KR" altLang="en-US" sz="1600" dirty="0">
              <a:solidFill>
                <a:schemeClr val="bg2">
                  <a:lumMod val="75000"/>
                </a:schemeClr>
              </a:solidFill>
              <a:latin typeface="나눔스퀘어 네오 Bold" panose="00000800000000000000" pitchFamily="2" charset="-127"/>
              <a:ea typeface="나눔스퀘어 네오 Bold" panose="00000800000000000000" pitchFamily="2" charset="-127"/>
            </a:endParaRPr>
          </a:p>
        </p:txBody>
      </p:sp>
      <p:sp>
        <p:nvSpPr>
          <p:cNvPr id="7" name="TextBox 6"/>
          <p:cNvSpPr txBox="1"/>
          <p:nvPr/>
        </p:nvSpPr>
        <p:spPr>
          <a:xfrm>
            <a:off x="7185904" y="3726319"/>
            <a:ext cx="3287210" cy="369332"/>
          </a:xfrm>
          <a:prstGeom prst="rect">
            <a:avLst/>
          </a:prstGeom>
          <a:noFill/>
        </p:spPr>
        <p:txBody>
          <a:bodyPr wrap="square" rtlCol="0">
            <a:spAutoFit/>
          </a:bodyPr>
          <a:lstStyle/>
          <a:p>
            <a:pPr algn="ctr"/>
            <a:r>
              <a:rPr lang="ko-KR" altLang="en-US" dirty="0" smtClean="0">
                <a:latin typeface="나눔스퀘어 네오 Regular" panose="00000500000000000000" pitchFamily="2" charset="-127"/>
                <a:ea typeface="나눔스퀘어 네오 Regular" panose="00000500000000000000" pitchFamily="2" charset="-127"/>
              </a:rPr>
              <a:t>정서적 효과에 대한 공감 정도</a:t>
            </a:r>
            <a:endParaRPr lang="ko-KR" altLang="en-US" dirty="0">
              <a:latin typeface="나눔스퀘어 네오 Regular" panose="00000500000000000000" pitchFamily="2" charset="-127"/>
              <a:ea typeface="나눔스퀘어 네오 Regular" panose="00000500000000000000" pitchFamily="2" charset="-127"/>
            </a:endParaRPr>
          </a:p>
        </p:txBody>
      </p:sp>
    </p:spTree>
    <p:extLst>
      <p:ext uri="{BB962C8B-B14F-4D97-AF65-F5344CB8AC3E}">
        <p14:creationId xmlns:p14="http://schemas.microsoft.com/office/powerpoint/2010/main" val="3132953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2" name="TextBox 1"/>
          <p:cNvSpPr txBox="1"/>
          <p:nvPr/>
        </p:nvSpPr>
        <p:spPr>
          <a:xfrm>
            <a:off x="7485825" y="919791"/>
            <a:ext cx="3738880" cy="1015663"/>
          </a:xfrm>
          <a:prstGeom prst="rect">
            <a:avLst/>
          </a:prstGeom>
          <a:noFill/>
        </p:spPr>
        <p:txBody>
          <a:bodyPr wrap="square" rtlCol="0">
            <a:spAutoFit/>
          </a:bodyPr>
          <a:lstStyle/>
          <a:p>
            <a:pPr algn="ct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Why </a:t>
            </a:r>
            <a:r>
              <a:rPr lang="en-US" altLang="ko-KR" sz="6000"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Planto</a:t>
            </a: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a:t>
            </a:r>
            <a:endParaRPr lang="ko-KR" altLang="en-US" sz="60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pic>
        <p:nvPicPr>
          <p:cNvPr id="25" name="그림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15" y="874052"/>
            <a:ext cx="1011510" cy="2095271"/>
          </a:xfrm>
          <a:prstGeom prst="rect">
            <a:avLst/>
          </a:prstGeom>
        </p:spPr>
      </p:pic>
      <p:pic>
        <p:nvPicPr>
          <p:cNvPr id="30" name="그림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4552" y="2339190"/>
            <a:ext cx="1045210" cy="2171221"/>
          </a:xfrm>
          <a:prstGeom prst="rect">
            <a:avLst/>
          </a:prstGeom>
        </p:spPr>
      </p:pic>
      <p:pic>
        <p:nvPicPr>
          <p:cNvPr id="31" name="그림 30"/>
          <p:cNvPicPr>
            <a:picLocks noChangeAspect="1"/>
          </p:cNvPicPr>
          <p:nvPr/>
        </p:nvPicPr>
        <p:blipFill rotWithShape="1">
          <a:blip r:embed="rId5">
            <a:extLst>
              <a:ext uri="{28A0092B-C50C-407E-A947-70E740481C1C}">
                <a14:useLocalDpi xmlns:a14="http://schemas.microsoft.com/office/drawing/2010/main" val="0"/>
              </a:ext>
            </a:extLst>
          </a:blip>
          <a:srcRect l="52449" t="23923" r="22904" b="38653"/>
          <a:stretch/>
        </p:blipFill>
        <p:spPr>
          <a:xfrm>
            <a:off x="2966443" y="2855312"/>
            <a:ext cx="1344356" cy="1360885"/>
          </a:xfrm>
          <a:prstGeom prst="rect">
            <a:avLst/>
          </a:prstGeom>
        </p:spPr>
      </p:pic>
      <p:grpSp>
        <p:nvGrpSpPr>
          <p:cNvPr id="17" name="그룹 16"/>
          <p:cNvGrpSpPr/>
          <p:nvPr/>
        </p:nvGrpSpPr>
        <p:grpSpPr>
          <a:xfrm>
            <a:off x="1796011" y="1571192"/>
            <a:ext cx="2720571" cy="666173"/>
            <a:chOff x="2026920" y="2051483"/>
            <a:chExt cx="2720571" cy="666173"/>
          </a:xfrm>
        </p:grpSpPr>
        <p:grpSp>
          <p:nvGrpSpPr>
            <p:cNvPr id="11" name="그룹 10"/>
            <p:cNvGrpSpPr/>
            <p:nvPr/>
          </p:nvGrpSpPr>
          <p:grpSpPr>
            <a:xfrm>
              <a:off x="2026920" y="2051483"/>
              <a:ext cx="2720571" cy="666173"/>
              <a:chOff x="2026920" y="2050473"/>
              <a:chExt cx="3189042" cy="666173"/>
            </a:xfrm>
          </p:grpSpPr>
          <p:sp>
            <p:nvSpPr>
              <p:cNvPr id="8" name="모서리가 둥근 직사각형 7"/>
              <p:cNvSpPr/>
              <p:nvPr/>
            </p:nvSpPr>
            <p:spPr>
              <a:xfrm>
                <a:off x="2068945" y="2050473"/>
                <a:ext cx="3147017" cy="52647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9"/>
              <p:cNvSpPr/>
              <p:nvPr/>
            </p:nvSpPr>
            <p:spPr>
              <a:xfrm>
                <a:off x="2026920" y="2472670"/>
                <a:ext cx="438240" cy="243976"/>
              </a:xfrm>
              <a:custGeom>
                <a:avLst/>
                <a:gdLst>
                  <a:gd name="connsiteX0" fmla="*/ 213360 w 438240"/>
                  <a:gd name="connsiteY0" fmla="*/ 20 h 243976"/>
                  <a:gd name="connsiteX1" fmla="*/ 209550 w 438240"/>
                  <a:gd name="connsiteY1" fmla="*/ 19070 h 243976"/>
                  <a:gd name="connsiteX2" fmla="*/ 198120 w 438240"/>
                  <a:gd name="connsiteY2" fmla="*/ 26690 h 243976"/>
                  <a:gd name="connsiteX3" fmla="*/ 190500 w 438240"/>
                  <a:gd name="connsiteY3" fmla="*/ 38120 h 243976"/>
                  <a:gd name="connsiteX4" fmla="*/ 179070 w 438240"/>
                  <a:gd name="connsiteY4" fmla="*/ 60980 h 243976"/>
                  <a:gd name="connsiteX5" fmla="*/ 167640 w 438240"/>
                  <a:gd name="connsiteY5" fmla="*/ 76220 h 243976"/>
                  <a:gd name="connsiteX6" fmla="*/ 160020 w 438240"/>
                  <a:gd name="connsiteY6" fmla="*/ 87650 h 243976"/>
                  <a:gd name="connsiteX7" fmla="*/ 148590 w 438240"/>
                  <a:gd name="connsiteY7" fmla="*/ 106700 h 243976"/>
                  <a:gd name="connsiteX8" fmla="*/ 137160 w 438240"/>
                  <a:gd name="connsiteY8" fmla="*/ 118130 h 243976"/>
                  <a:gd name="connsiteX9" fmla="*/ 118110 w 438240"/>
                  <a:gd name="connsiteY9" fmla="*/ 137180 h 243976"/>
                  <a:gd name="connsiteX10" fmla="*/ 83820 w 438240"/>
                  <a:gd name="connsiteY10" fmla="*/ 175280 h 243976"/>
                  <a:gd name="connsiteX11" fmla="*/ 72390 w 438240"/>
                  <a:gd name="connsiteY11" fmla="*/ 186710 h 243976"/>
                  <a:gd name="connsiteX12" fmla="*/ 57150 w 438240"/>
                  <a:gd name="connsiteY12" fmla="*/ 198140 h 243976"/>
                  <a:gd name="connsiteX13" fmla="*/ 34290 w 438240"/>
                  <a:gd name="connsiteY13" fmla="*/ 213380 h 243976"/>
                  <a:gd name="connsiteX14" fmla="*/ 22860 w 438240"/>
                  <a:gd name="connsiteY14" fmla="*/ 224810 h 243976"/>
                  <a:gd name="connsiteX15" fmla="*/ 0 w 438240"/>
                  <a:gd name="connsiteY15" fmla="*/ 240050 h 243976"/>
                  <a:gd name="connsiteX16" fmla="*/ 45720 w 438240"/>
                  <a:gd name="connsiteY16" fmla="*/ 240050 h 243976"/>
                  <a:gd name="connsiteX17" fmla="*/ 110490 w 438240"/>
                  <a:gd name="connsiteY17" fmla="*/ 236240 h 243976"/>
                  <a:gd name="connsiteX18" fmla="*/ 133350 w 438240"/>
                  <a:gd name="connsiteY18" fmla="*/ 228620 h 243976"/>
                  <a:gd name="connsiteX19" fmla="*/ 171450 w 438240"/>
                  <a:gd name="connsiteY19" fmla="*/ 217190 h 243976"/>
                  <a:gd name="connsiteX20" fmla="*/ 186690 w 438240"/>
                  <a:gd name="connsiteY20" fmla="*/ 209570 h 243976"/>
                  <a:gd name="connsiteX21" fmla="*/ 201930 w 438240"/>
                  <a:gd name="connsiteY21" fmla="*/ 205760 h 243976"/>
                  <a:gd name="connsiteX22" fmla="*/ 217170 w 438240"/>
                  <a:gd name="connsiteY22" fmla="*/ 198140 h 243976"/>
                  <a:gd name="connsiteX23" fmla="*/ 236220 w 438240"/>
                  <a:gd name="connsiteY23" fmla="*/ 194330 h 243976"/>
                  <a:gd name="connsiteX24" fmla="*/ 255270 w 438240"/>
                  <a:gd name="connsiteY24" fmla="*/ 186710 h 243976"/>
                  <a:gd name="connsiteX25" fmla="*/ 278130 w 438240"/>
                  <a:gd name="connsiteY25" fmla="*/ 171470 h 243976"/>
                  <a:gd name="connsiteX26" fmla="*/ 300990 w 438240"/>
                  <a:gd name="connsiteY26" fmla="*/ 163850 h 243976"/>
                  <a:gd name="connsiteX27" fmla="*/ 316230 w 438240"/>
                  <a:gd name="connsiteY27" fmla="*/ 152420 h 243976"/>
                  <a:gd name="connsiteX28" fmla="*/ 331470 w 438240"/>
                  <a:gd name="connsiteY28" fmla="*/ 144800 h 243976"/>
                  <a:gd name="connsiteX29" fmla="*/ 350520 w 438240"/>
                  <a:gd name="connsiteY29" fmla="*/ 129560 h 243976"/>
                  <a:gd name="connsiteX30" fmla="*/ 361950 w 438240"/>
                  <a:gd name="connsiteY30" fmla="*/ 121940 h 243976"/>
                  <a:gd name="connsiteX31" fmla="*/ 384810 w 438240"/>
                  <a:gd name="connsiteY31" fmla="*/ 99080 h 243976"/>
                  <a:gd name="connsiteX32" fmla="*/ 415290 w 438240"/>
                  <a:gd name="connsiteY32" fmla="*/ 76220 h 243976"/>
                  <a:gd name="connsiteX33" fmla="*/ 422910 w 438240"/>
                  <a:gd name="connsiteY33" fmla="*/ 64790 h 243976"/>
                  <a:gd name="connsiteX34" fmla="*/ 438150 w 438240"/>
                  <a:gd name="connsiteY34" fmla="*/ 53360 h 243976"/>
                  <a:gd name="connsiteX35" fmla="*/ 419100 w 438240"/>
                  <a:gd name="connsiteY35" fmla="*/ 45740 h 243976"/>
                  <a:gd name="connsiteX36" fmla="*/ 365760 w 438240"/>
                  <a:gd name="connsiteY36" fmla="*/ 30500 h 243976"/>
                  <a:gd name="connsiteX37" fmla="*/ 350520 w 438240"/>
                  <a:gd name="connsiteY37" fmla="*/ 22880 h 243976"/>
                  <a:gd name="connsiteX38" fmla="*/ 213360 w 438240"/>
                  <a:gd name="connsiteY38" fmla="*/ 20 h 24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240" h="243976">
                    <a:moveTo>
                      <a:pt x="213360" y="20"/>
                    </a:moveTo>
                    <a:cubicBezTo>
                      <a:pt x="189865" y="-615"/>
                      <a:pt x="212763" y="13447"/>
                      <a:pt x="209550" y="19070"/>
                    </a:cubicBezTo>
                    <a:cubicBezTo>
                      <a:pt x="207278" y="23046"/>
                      <a:pt x="201358" y="23452"/>
                      <a:pt x="198120" y="26690"/>
                    </a:cubicBezTo>
                    <a:cubicBezTo>
                      <a:pt x="194882" y="29928"/>
                      <a:pt x="192724" y="34117"/>
                      <a:pt x="190500" y="38120"/>
                    </a:cubicBezTo>
                    <a:cubicBezTo>
                      <a:pt x="186363" y="45567"/>
                      <a:pt x="183453" y="53675"/>
                      <a:pt x="179070" y="60980"/>
                    </a:cubicBezTo>
                    <a:cubicBezTo>
                      <a:pt x="175803" y="66425"/>
                      <a:pt x="171331" y="71053"/>
                      <a:pt x="167640" y="76220"/>
                    </a:cubicBezTo>
                    <a:cubicBezTo>
                      <a:pt x="164978" y="79946"/>
                      <a:pt x="162447" y="83767"/>
                      <a:pt x="160020" y="87650"/>
                    </a:cubicBezTo>
                    <a:cubicBezTo>
                      <a:pt x="156095" y="93930"/>
                      <a:pt x="153033" y="100776"/>
                      <a:pt x="148590" y="106700"/>
                    </a:cubicBezTo>
                    <a:cubicBezTo>
                      <a:pt x="145357" y="111011"/>
                      <a:pt x="140609" y="113991"/>
                      <a:pt x="137160" y="118130"/>
                    </a:cubicBezTo>
                    <a:cubicBezTo>
                      <a:pt x="121285" y="137180"/>
                      <a:pt x="139065" y="123210"/>
                      <a:pt x="118110" y="137180"/>
                    </a:cubicBezTo>
                    <a:cubicBezTo>
                      <a:pt x="103516" y="159071"/>
                      <a:pt x="113728" y="145372"/>
                      <a:pt x="83820" y="175280"/>
                    </a:cubicBezTo>
                    <a:cubicBezTo>
                      <a:pt x="80010" y="179090"/>
                      <a:pt x="76701" y="183477"/>
                      <a:pt x="72390" y="186710"/>
                    </a:cubicBezTo>
                    <a:cubicBezTo>
                      <a:pt x="67310" y="190520"/>
                      <a:pt x="62352" y="194499"/>
                      <a:pt x="57150" y="198140"/>
                    </a:cubicBezTo>
                    <a:cubicBezTo>
                      <a:pt x="49647" y="203392"/>
                      <a:pt x="40766" y="206904"/>
                      <a:pt x="34290" y="213380"/>
                    </a:cubicBezTo>
                    <a:cubicBezTo>
                      <a:pt x="30480" y="217190"/>
                      <a:pt x="27113" y="221502"/>
                      <a:pt x="22860" y="224810"/>
                    </a:cubicBezTo>
                    <a:cubicBezTo>
                      <a:pt x="15631" y="230433"/>
                      <a:pt x="0" y="240050"/>
                      <a:pt x="0" y="240050"/>
                    </a:cubicBezTo>
                    <a:cubicBezTo>
                      <a:pt x="27661" y="246965"/>
                      <a:pt x="5179" y="243293"/>
                      <a:pt x="45720" y="240050"/>
                    </a:cubicBezTo>
                    <a:cubicBezTo>
                      <a:pt x="67278" y="238325"/>
                      <a:pt x="88900" y="237510"/>
                      <a:pt x="110490" y="236240"/>
                    </a:cubicBezTo>
                    <a:cubicBezTo>
                      <a:pt x="118110" y="233700"/>
                      <a:pt x="125657" y="230928"/>
                      <a:pt x="133350" y="228620"/>
                    </a:cubicBezTo>
                    <a:cubicBezTo>
                      <a:pt x="155804" y="221884"/>
                      <a:pt x="144509" y="227966"/>
                      <a:pt x="171450" y="217190"/>
                    </a:cubicBezTo>
                    <a:cubicBezTo>
                      <a:pt x="176723" y="215081"/>
                      <a:pt x="181372" y="211564"/>
                      <a:pt x="186690" y="209570"/>
                    </a:cubicBezTo>
                    <a:cubicBezTo>
                      <a:pt x="191593" y="207731"/>
                      <a:pt x="197027" y="207599"/>
                      <a:pt x="201930" y="205760"/>
                    </a:cubicBezTo>
                    <a:cubicBezTo>
                      <a:pt x="207248" y="203766"/>
                      <a:pt x="211782" y="199936"/>
                      <a:pt x="217170" y="198140"/>
                    </a:cubicBezTo>
                    <a:cubicBezTo>
                      <a:pt x="223313" y="196092"/>
                      <a:pt x="230017" y="196191"/>
                      <a:pt x="236220" y="194330"/>
                    </a:cubicBezTo>
                    <a:cubicBezTo>
                      <a:pt x="242771" y="192365"/>
                      <a:pt x="249266" y="189985"/>
                      <a:pt x="255270" y="186710"/>
                    </a:cubicBezTo>
                    <a:cubicBezTo>
                      <a:pt x="263310" y="182325"/>
                      <a:pt x="269442" y="174366"/>
                      <a:pt x="278130" y="171470"/>
                    </a:cubicBezTo>
                    <a:lnTo>
                      <a:pt x="300990" y="163850"/>
                    </a:lnTo>
                    <a:cubicBezTo>
                      <a:pt x="306070" y="160040"/>
                      <a:pt x="310845" y="155785"/>
                      <a:pt x="316230" y="152420"/>
                    </a:cubicBezTo>
                    <a:cubicBezTo>
                      <a:pt x="321046" y="149410"/>
                      <a:pt x="326744" y="147950"/>
                      <a:pt x="331470" y="144800"/>
                    </a:cubicBezTo>
                    <a:cubicBezTo>
                      <a:pt x="338236" y="140289"/>
                      <a:pt x="344014" y="134439"/>
                      <a:pt x="350520" y="129560"/>
                    </a:cubicBezTo>
                    <a:cubicBezTo>
                      <a:pt x="354183" y="126813"/>
                      <a:pt x="358528" y="124982"/>
                      <a:pt x="361950" y="121940"/>
                    </a:cubicBezTo>
                    <a:cubicBezTo>
                      <a:pt x="370004" y="114781"/>
                      <a:pt x="376395" y="105812"/>
                      <a:pt x="384810" y="99080"/>
                    </a:cubicBezTo>
                    <a:cubicBezTo>
                      <a:pt x="407436" y="80979"/>
                      <a:pt x="397094" y="88351"/>
                      <a:pt x="415290" y="76220"/>
                    </a:cubicBezTo>
                    <a:cubicBezTo>
                      <a:pt x="417830" y="72410"/>
                      <a:pt x="419672" y="68028"/>
                      <a:pt x="422910" y="64790"/>
                    </a:cubicBezTo>
                    <a:cubicBezTo>
                      <a:pt x="427400" y="60300"/>
                      <a:pt x="439395" y="59587"/>
                      <a:pt x="438150" y="53360"/>
                    </a:cubicBezTo>
                    <a:cubicBezTo>
                      <a:pt x="436809" y="46654"/>
                      <a:pt x="425527" y="48077"/>
                      <a:pt x="419100" y="45740"/>
                    </a:cubicBezTo>
                    <a:cubicBezTo>
                      <a:pt x="338378" y="16386"/>
                      <a:pt x="466522" y="64087"/>
                      <a:pt x="365760" y="30500"/>
                    </a:cubicBezTo>
                    <a:cubicBezTo>
                      <a:pt x="360372" y="28704"/>
                      <a:pt x="356184" y="23294"/>
                      <a:pt x="350520" y="22880"/>
                    </a:cubicBezTo>
                    <a:cubicBezTo>
                      <a:pt x="200647" y="11914"/>
                      <a:pt x="236855" y="655"/>
                      <a:pt x="213360" y="2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p:cNvSpPr txBox="1"/>
            <p:nvPr/>
          </p:nvSpPr>
          <p:spPr>
            <a:xfrm>
              <a:off x="2109660" y="2130053"/>
              <a:ext cx="2362200" cy="369332"/>
            </a:xfrm>
            <a:prstGeom prst="rect">
              <a:avLst/>
            </a:prstGeom>
            <a:noFill/>
          </p:spPr>
          <p:txBody>
            <a:bodyPr wrap="square" rtlCol="0">
              <a:spAutoFit/>
            </a:bodyPr>
            <a:lstStyle/>
            <a:p>
              <a:pPr algn="ctr"/>
              <a:r>
                <a:rPr lang="ko-KR" altLang="en-US" dirty="0" smtClean="0">
                  <a:solidFill>
                    <a:schemeClr val="tx1">
                      <a:lumMod val="65000"/>
                      <a:lumOff val="35000"/>
                    </a:schemeClr>
                  </a:solidFill>
                  <a:latin typeface="나눔스퀘어 네오 ExtraBold" panose="00000900000000000000" pitchFamily="2" charset="-127"/>
                  <a:ea typeface="나눔스퀘어 네오 ExtraBold" panose="00000900000000000000" pitchFamily="2" charset="-127"/>
                </a:rPr>
                <a:t>목이 말라요</a:t>
              </a:r>
              <a:r>
                <a:rPr lang="en-US" altLang="ko-KR" dirty="0" smtClean="0">
                  <a:solidFill>
                    <a:schemeClr val="tx1">
                      <a:lumMod val="65000"/>
                      <a:lumOff val="35000"/>
                    </a:schemeClr>
                  </a:solidFill>
                  <a:latin typeface="나눔스퀘어 네오 ExtraBold" panose="00000900000000000000" pitchFamily="2" charset="-127"/>
                  <a:ea typeface="나눔스퀘어 네오 ExtraBold" panose="00000900000000000000" pitchFamily="2" charset="-127"/>
                </a:rPr>
                <a:t>…</a:t>
              </a:r>
              <a:endParaRPr lang="ko-KR" altLang="en-US" dirty="0">
                <a:solidFill>
                  <a:schemeClr val="tx1">
                    <a:lumMod val="65000"/>
                    <a:lumOff val="35000"/>
                  </a:schemeClr>
                </a:solidFill>
                <a:latin typeface="나눔스퀘어 네오 ExtraBold" panose="00000900000000000000" pitchFamily="2" charset="-127"/>
                <a:ea typeface="나눔스퀘어 네오 ExtraBold" panose="00000900000000000000" pitchFamily="2" charset="-127"/>
              </a:endParaRPr>
            </a:p>
          </p:txBody>
        </p:sp>
        <p:pic>
          <p:nvPicPr>
            <p:cNvPr id="16" name="그림 15"/>
            <p:cNvPicPr>
              <a:picLocks noChangeAspect="1"/>
            </p:cNvPicPr>
            <p:nvPr/>
          </p:nvPicPr>
          <p:blipFill>
            <a:blip r:embed="rId6">
              <a:extLst>
                <a:ext uri="{BEBA8EAE-BF5A-486C-A8C5-ECC9F3942E4B}">
                  <a14:imgProps xmlns:a14="http://schemas.microsoft.com/office/drawing/2010/main">
                    <a14:imgLayer r:embed="rId7">
                      <a14:imgEffect>
                        <a14:backgroundRemoval t="10000" b="97333" l="9548" r="89950">
                          <a14:foregroundMark x1="34171" y1="49333" x2="50251" y2="74667"/>
                          <a14:foregroundMark x1="31156" y1="62000" x2="65829" y2="64000"/>
                          <a14:foregroundMark x1="49749" y1="61333" x2="49246" y2="60000"/>
                        </a14:backgroundRemoval>
                      </a14:imgEffect>
                    </a14:imgLayer>
                  </a14:imgProps>
                </a:ext>
              </a:extLst>
            </a:blip>
            <a:stretch>
              <a:fillRect/>
            </a:stretch>
          </p:blipFill>
          <p:spPr>
            <a:xfrm>
              <a:off x="4016509" y="2129441"/>
              <a:ext cx="455351" cy="343229"/>
            </a:xfrm>
            <a:prstGeom prst="rect">
              <a:avLst/>
            </a:prstGeom>
          </p:spPr>
        </p:pic>
      </p:grpSp>
      <p:grpSp>
        <p:nvGrpSpPr>
          <p:cNvPr id="41" name="그룹 40"/>
          <p:cNvGrpSpPr/>
          <p:nvPr/>
        </p:nvGrpSpPr>
        <p:grpSpPr>
          <a:xfrm flipH="1">
            <a:off x="1025236" y="3424800"/>
            <a:ext cx="1360358" cy="636633"/>
            <a:chOff x="2026920" y="2051483"/>
            <a:chExt cx="2720571" cy="666173"/>
          </a:xfrm>
        </p:grpSpPr>
        <p:grpSp>
          <p:nvGrpSpPr>
            <p:cNvPr id="46" name="그룹 45"/>
            <p:cNvGrpSpPr/>
            <p:nvPr/>
          </p:nvGrpSpPr>
          <p:grpSpPr>
            <a:xfrm>
              <a:off x="2026920" y="2051483"/>
              <a:ext cx="2720571" cy="666173"/>
              <a:chOff x="2026920" y="2050473"/>
              <a:chExt cx="3189042" cy="666173"/>
            </a:xfrm>
          </p:grpSpPr>
          <p:sp>
            <p:nvSpPr>
              <p:cNvPr id="50" name="모서리가 둥근 직사각형 49"/>
              <p:cNvSpPr/>
              <p:nvPr/>
            </p:nvSpPr>
            <p:spPr>
              <a:xfrm>
                <a:off x="2068945" y="2050473"/>
                <a:ext cx="3147017" cy="52647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자유형 50"/>
              <p:cNvSpPr/>
              <p:nvPr/>
            </p:nvSpPr>
            <p:spPr>
              <a:xfrm>
                <a:off x="2026920" y="2472670"/>
                <a:ext cx="438240" cy="243976"/>
              </a:xfrm>
              <a:custGeom>
                <a:avLst/>
                <a:gdLst>
                  <a:gd name="connsiteX0" fmla="*/ 213360 w 438240"/>
                  <a:gd name="connsiteY0" fmla="*/ 20 h 243976"/>
                  <a:gd name="connsiteX1" fmla="*/ 209550 w 438240"/>
                  <a:gd name="connsiteY1" fmla="*/ 19070 h 243976"/>
                  <a:gd name="connsiteX2" fmla="*/ 198120 w 438240"/>
                  <a:gd name="connsiteY2" fmla="*/ 26690 h 243976"/>
                  <a:gd name="connsiteX3" fmla="*/ 190500 w 438240"/>
                  <a:gd name="connsiteY3" fmla="*/ 38120 h 243976"/>
                  <a:gd name="connsiteX4" fmla="*/ 179070 w 438240"/>
                  <a:gd name="connsiteY4" fmla="*/ 60980 h 243976"/>
                  <a:gd name="connsiteX5" fmla="*/ 167640 w 438240"/>
                  <a:gd name="connsiteY5" fmla="*/ 76220 h 243976"/>
                  <a:gd name="connsiteX6" fmla="*/ 160020 w 438240"/>
                  <a:gd name="connsiteY6" fmla="*/ 87650 h 243976"/>
                  <a:gd name="connsiteX7" fmla="*/ 148590 w 438240"/>
                  <a:gd name="connsiteY7" fmla="*/ 106700 h 243976"/>
                  <a:gd name="connsiteX8" fmla="*/ 137160 w 438240"/>
                  <a:gd name="connsiteY8" fmla="*/ 118130 h 243976"/>
                  <a:gd name="connsiteX9" fmla="*/ 118110 w 438240"/>
                  <a:gd name="connsiteY9" fmla="*/ 137180 h 243976"/>
                  <a:gd name="connsiteX10" fmla="*/ 83820 w 438240"/>
                  <a:gd name="connsiteY10" fmla="*/ 175280 h 243976"/>
                  <a:gd name="connsiteX11" fmla="*/ 72390 w 438240"/>
                  <a:gd name="connsiteY11" fmla="*/ 186710 h 243976"/>
                  <a:gd name="connsiteX12" fmla="*/ 57150 w 438240"/>
                  <a:gd name="connsiteY12" fmla="*/ 198140 h 243976"/>
                  <a:gd name="connsiteX13" fmla="*/ 34290 w 438240"/>
                  <a:gd name="connsiteY13" fmla="*/ 213380 h 243976"/>
                  <a:gd name="connsiteX14" fmla="*/ 22860 w 438240"/>
                  <a:gd name="connsiteY14" fmla="*/ 224810 h 243976"/>
                  <a:gd name="connsiteX15" fmla="*/ 0 w 438240"/>
                  <a:gd name="connsiteY15" fmla="*/ 240050 h 243976"/>
                  <a:gd name="connsiteX16" fmla="*/ 45720 w 438240"/>
                  <a:gd name="connsiteY16" fmla="*/ 240050 h 243976"/>
                  <a:gd name="connsiteX17" fmla="*/ 110490 w 438240"/>
                  <a:gd name="connsiteY17" fmla="*/ 236240 h 243976"/>
                  <a:gd name="connsiteX18" fmla="*/ 133350 w 438240"/>
                  <a:gd name="connsiteY18" fmla="*/ 228620 h 243976"/>
                  <a:gd name="connsiteX19" fmla="*/ 171450 w 438240"/>
                  <a:gd name="connsiteY19" fmla="*/ 217190 h 243976"/>
                  <a:gd name="connsiteX20" fmla="*/ 186690 w 438240"/>
                  <a:gd name="connsiteY20" fmla="*/ 209570 h 243976"/>
                  <a:gd name="connsiteX21" fmla="*/ 201930 w 438240"/>
                  <a:gd name="connsiteY21" fmla="*/ 205760 h 243976"/>
                  <a:gd name="connsiteX22" fmla="*/ 217170 w 438240"/>
                  <a:gd name="connsiteY22" fmla="*/ 198140 h 243976"/>
                  <a:gd name="connsiteX23" fmla="*/ 236220 w 438240"/>
                  <a:gd name="connsiteY23" fmla="*/ 194330 h 243976"/>
                  <a:gd name="connsiteX24" fmla="*/ 255270 w 438240"/>
                  <a:gd name="connsiteY24" fmla="*/ 186710 h 243976"/>
                  <a:gd name="connsiteX25" fmla="*/ 278130 w 438240"/>
                  <a:gd name="connsiteY25" fmla="*/ 171470 h 243976"/>
                  <a:gd name="connsiteX26" fmla="*/ 300990 w 438240"/>
                  <a:gd name="connsiteY26" fmla="*/ 163850 h 243976"/>
                  <a:gd name="connsiteX27" fmla="*/ 316230 w 438240"/>
                  <a:gd name="connsiteY27" fmla="*/ 152420 h 243976"/>
                  <a:gd name="connsiteX28" fmla="*/ 331470 w 438240"/>
                  <a:gd name="connsiteY28" fmla="*/ 144800 h 243976"/>
                  <a:gd name="connsiteX29" fmla="*/ 350520 w 438240"/>
                  <a:gd name="connsiteY29" fmla="*/ 129560 h 243976"/>
                  <a:gd name="connsiteX30" fmla="*/ 361950 w 438240"/>
                  <a:gd name="connsiteY30" fmla="*/ 121940 h 243976"/>
                  <a:gd name="connsiteX31" fmla="*/ 384810 w 438240"/>
                  <a:gd name="connsiteY31" fmla="*/ 99080 h 243976"/>
                  <a:gd name="connsiteX32" fmla="*/ 415290 w 438240"/>
                  <a:gd name="connsiteY32" fmla="*/ 76220 h 243976"/>
                  <a:gd name="connsiteX33" fmla="*/ 422910 w 438240"/>
                  <a:gd name="connsiteY33" fmla="*/ 64790 h 243976"/>
                  <a:gd name="connsiteX34" fmla="*/ 438150 w 438240"/>
                  <a:gd name="connsiteY34" fmla="*/ 53360 h 243976"/>
                  <a:gd name="connsiteX35" fmla="*/ 419100 w 438240"/>
                  <a:gd name="connsiteY35" fmla="*/ 45740 h 243976"/>
                  <a:gd name="connsiteX36" fmla="*/ 365760 w 438240"/>
                  <a:gd name="connsiteY36" fmla="*/ 30500 h 243976"/>
                  <a:gd name="connsiteX37" fmla="*/ 350520 w 438240"/>
                  <a:gd name="connsiteY37" fmla="*/ 22880 h 243976"/>
                  <a:gd name="connsiteX38" fmla="*/ 213360 w 438240"/>
                  <a:gd name="connsiteY38" fmla="*/ 20 h 24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240" h="243976">
                    <a:moveTo>
                      <a:pt x="213360" y="20"/>
                    </a:moveTo>
                    <a:cubicBezTo>
                      <a:pt x="189865" y="-615"/>
                      <a:pt x="212763" y="13447"/>
                      <a:pt x="209550" y="19070"/>
                    </a:cubicBezTo>
                    <a:cubicBezTo>
                      <a:pt x="207278" y="23046"/>
                      <a:pt x="201358" y="23452"/>
                      <a:pt x="198120" y="26690"/>
                    </a:cubicBezTo>
                    <a:cubicBezTo>
                      <a:pt x="194882" y="29928"/>
                      <a:pt x="192724" y="34117"/>
                      <a:pt x="190500" y="38120"/>
                    </a:cubicBezTo>
                    <a:cubicBezTo>
                      <a:pt x="186363" y="45567"/>
                      <a:pt x="183453" y="53675"/>
                      <a:pt x="179070" y="60980"/>
                    </a:cubicBezTo>
                    <a:cubicBezTo>
                      <a:pt x="175803" y="66425"/>
                      <a:pt x="171331" y="71053"/>
                      <a:pt x="167640" y="76220"/>
                    </a:cubicBezTo>
                    <a:cubicBezTo>
                      <a:pt x="164978" y="79946"/>
                      <a:pt x="162447" y="83767"/>
                      <a:pt x="160020" y="87650"/>
                    </a:cubicBezTo>
                    <a:cubicBezTo>
                      <a:pt x="156095" y="93930"/>
                      <a:pt x="153033" y="100776"/>
                      <a:pt x="148590" y="106700"/>
                    </a:cubicBezTo>
                    <a:cubicBezTo>
                      <a:pt x="145357" y="111011"/>
                      <a:pt x="140609" y="113991"/>
                      <a:pt x="137160" y="118130"/>
                    </a:cubicBezTo>
                    <a:cubicBezTo>
                      <a:pt x="121285" y="137180"/>
                      <a:pt x="139065" y="123210"/>
                      <a:pt x="118110" y="137180"/>
                    </a:cubicBezTo>
                    <a:cubicBezTo>
                      <a:pt x="103516" y="159071"/>
                      <a:pt x="113728" y="145372"/>
                      <a:pt x="83820" y="175280"/>
                    </a:cubicBezTo>
                    <a:cubicBezTo>
                      <a:pt x="80010" y="179090"/>
                      <a:pt x="76701" y="183477"/>
                      <a:pt x="72390" y="186710"/>
                    </a:cubicBezTo>
                    <a:cubicBezTo>
                      <a:pt x="67310" y="190520"/>
                      <a:pt x="62352" y="194499"/>
                      <a:pt x="57150" y="198140"/>
                    </a:cubicBezTo>
                    <a:cubicBezTo>
                      <a:pt x="49647" y="203392"/>
                      <a:pt x="40766" y="206904"/>
                      <a:pt x="34290" y="213380"/>
                    </a:cubicBezTo>
                    <a:cubicBezTo>
                      <a:pt x="30480" y="217190"/>
                      <a:pt x="27113" y="221502"/>
                      <a:pt x="22860" y="224810"/>
                    </a:cubicBezTo>
                    <a:cubicBezTo>
                      <a:pt x="15631" y="230433"/>
                      <a:pt x="0" y="240050"/>
                      <a:pt x="0" y="240050"/>
                    </a:cubicBezTo>
                    <a:cubicBezTo>
                      <a:pt x="27661" y="246965"/>
                      <a:pt x="5179" y="243293"/>
                      <a:pt x="45720" y="240050"/>
                    </a:cubicBezTo>
                    <a:cubicBezTo>
                      <a:pt x="67278" y="238325"/>
                      <a:pt x="88900" y="237510"/>
                      <a:pt x="110490" y="236240"/>
                    </a:cubicBezTo>
                    <a:cubicBezTo>
                      <a:pt x="118110" y="233700"/>
                      <a:pt x="125657" y="230928"/>
                      <a:pt x="133350" y="228620"/>
                    </a:cubicBezTo>
                    <a:cubicBezTo>
                      <a:pt x="155804" y="221884"/>
                      <a:pt x="144509" y="227966"/>
                      <a:pt x="171450" y="217190"/>
                    </a:cubicBezTo>
                    <a:cubicBezTo>
                      <a:pt x="176723" y="215081"/>
                      <a:pt x="181372" y="211564"/>
                      <a:pt x="186690" y="209570"/>
                    </a:cubicBezTo>
                    <a:cubicBezTo>
                      <a:pt x="191593" y="207731"/>
                      <a:pt x="197027" y="207599"/>
                      <a:pt x="201930" y="205760"/>
                    </a:cubicBezTo>
                    <a:cubicBezTo>
                      <a:pt x="207248" y="203766"/>
                      <a:pt x="211782" y="199936"/>
                      <a:pt x="217170" y="198140"/>
                    </a:cubicBezTo>
                    <a:cubicBezTo>
                      <a:pt x="223313" y="196092"/>
                      <a:pt x="230017" y="196191"/>
                      <a:pt x="236220" y="194330"/>
                    </a:cubicBezTo>
                    <a:cubicBezTo>
                      <a:pt x="242771" y="192365"/>
                      <a:pt x="249266" y="189985"/>
                      <a:pt x="255270" y="186710"/>
                    </a:cubicBezTo>
                    <a:cubicBezTo>
                      <a:pt x="263310" y="182325"/>
                      <a:pt x="269442" y="174366"/>
                      <a:pt x="278130" y="171470"/>
                    </a:cubicBezTo>
                    <a:lnTo>
                      <a:pt x="300990" y="163850"/>
                    </a:lnTo>
                    <a:cubicBezTo>
                      <a:pt x="306070" y="160040"/>
                      <a:pt x="310845" y="155785"/>
                      <a:pt x="316230" y="152420"/>
                    </a:cubicBezTo>
                    <a:cubicBezTo>
                      <a:pt x="321046" y="149410"/>
                      <a:pt x="326744" y="147950"/>
                      <a:pt x="331470" y="144800"/>
                    </a:cubicBezTo>
                    <a:cubicBezTo>
                      <a:pt x="338236" y="140289"/>
                      <a:pt x="344014" y="134439"/>
                      <a:pt x="350520" y="129560"/>
                    </a:cubicBezTo>
                    <a:cubicBezTo>
                      <a:pt x="354183" y="126813"/>
                      <a:pt x="358528" y="124982"/>
                      <a:pt x="361950" y="121940"/>
                    </a:cubicBezTo>
                    <a:cubicBezTo>
                      <a:pt x="370004" y="114781"/>
                      <a:pt x="376395" y="105812"/>
                      <a:pt x="384810" y="99080"/>
                    </a:cubicBezTo>
                    <a:cubicBezTo>
                      <a:pt x="407436" y="80979"/>
                      <a:pt x="397094" y="88351"/>
                      <a:pt x="415290" y="76220"/>
                    </a:cubicBezTo>
                    <a:cubicBezTo>
                      <a:pt x="417830" y="72410"/>
                      <a:pt x="419672" y="68028"/>
                      <a:pt x="422910" y="64790"/>
                    </a:cubicBezTo>
                    <a:cubicBezTo>
                      <a:pt x="427400" y="60300"/>
                      <a:pt x="439395" y="59587"/>
                      <a:pt x="438150" y="53360"/>
                    </a:cubicBezTo>
                    <a:cubicBezTo>
                      <a:pt x="436809" y="46654"/>
                      <a:pt x="425527" y="48077"/>
                      <a:pt x="419100" y="45740"/>
                    </a:cubicBezTo>
                    <a:cubicBezTo>
                      <a:pt x="338378" y="16386"/>
                      <a:pt x="466522" y="64087"/>
                      <a:pt x="365760" y="30500"/>
                    </a:cubicBezTo>
                    <a:cubicBezTo>
                      <a:pt x="360372" y="28704"/>
                      <a:pt x="356184" y="23294"/>
                      <a:pt x="350520" y="22880"/>
                    </a:cubicBezTo>
                    <a:cubicBezTo>
                      <a:pt x="200647" y="11914"/>
                      <a:pt x="236855" y="655"/>
                      <a:pt x="213360" y="2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7" name="TextBox 46"/>
            <p:cNvSpPr txBox="1"/>
            <p:nvPr/>
          </p:nvSpPr>
          <p:spPr>
            <a:xfrm>
              <a:off x="2225431" y="2128177"/>
              <a:ext cx="2362200" cy="386469"/>
            </a:xfrm>
            <a:prstGeom prst="rect">
              <a:avLst/>
            </a:prstGeom>
            <a:noFill/>
          </p:spPr>
          <p:txBody>
            <a:bodyPr wrap="square" rtlCol="0">
              <a:spAutoFit/>
            </a:bodyPr>
            <a:lstStyle/>
            <a:p>
              <a:pPr algn="ctr"/>
              <a:r>
                <a:rPr lang="ko-KR" altLang="en-US" dirty="0" smtClean="0">
                  <a:solidFill>
                    <a:schemeClr val="tx1">
                      <a:lumMod val="65000"/>
                      <a:lumOff val="35000"/>
                    </a:schemeClr>
                  </a:solidFill>
                  <a:latin typeface="나눔스퀘어 네오 ExtraBold" panose="00000900000000000000" pitchFamily="2" charset="-127"/>
                  <a:ea typeface="나눔스퀘어 네오 ExtraBold" panose="00000900000000000000" pitchFamily="2" charset="-127"/>
                </a:rPr>
                <a:t>신나요</a:t>
              </a:r>
              <a:r>
                <a:rPr lang="en-US" altLang="ko-KR" dirty="0" smtClean="0">
                  <a:solidFill>
                    <a:schemeClr val="tx1">
                      <a:lumMod val="65000"/>
                      <a:lumOff val="35000"/>
                    </a:schemeClr>
                  </a:solidFill>
                  <a:latin typeface="나눔스퀘어 네오 ExtraBold" panose="00000900000000000000" pitchFamily="2" charset="-127"/>
                  <a:ea typeface="나눔스퀘어 네오 ExtraBold" panose="00000900000000000000" pitchFamily="2" charset="-127"/>
                </a:rPr>
                <a:t>!</a:t>
              </a:r>
              <a:endParaRPr lang="ko-KR" altLang="en-US" dirty="0">
                <a:solidFill>
                  <a:schemeClr val="tx1">
                    <a:lumMod val="65000"/>
                    <a:lumOff val="35000"/>
                  </a:schemeClr>
                </a:solidFill>
                <a:latin typeface="나눔스퀘어 네오 ExtraBold" panose="00000900000000000000" pitchFamily="2" charset="-127"/>
                <a:ea typeface="나눔스퀘어 네오 ExtraBold" panose="00000900000000000000" pitchFamily="2" charset="-127"/>
              </a:endParaRPr>
            </a:p>
          </p:txBody>
        </p:sp>
      </p:grpSp>
      <p:pic>
        <p:nvPicPr>
          <p:cNvPr id="18" name="그림 17"/>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13351" y1="4557" x2="13351" y2="4557"/>
                        <a14:foregroundMark x1="13896" y1="4427" x2="92371" y2="4427"/>
                        <a14:foregroundMark x1="3542" y1="9505" x2="7902" y2="1693"/>
                        <a14:foregroundMark x1="9809" y1="2083" x2="90736" y2="1953"/>
                        <a14:foregroundMark x1="93733" y1="2995" x2="95095" y2="16927"/>
                        <a14:foregroundMark x1="22616" y1="45703" x2="77112" y2="46745"/>
                        <a14:foregroundMark x1="20708" y1="47135" x2="26703" y2="47396"/>
                        <a14:foregroundMark x1="73025" y1="45313" x2="86376" y2="47266"/>
                        <a14:foregroundMark x1="15531" y1="59115" x2="84741" y2="60938"/>
                        <a14:foregroundMark x1="12262" y1="73438" x2="92098" y2="82682"/>
                        <a14:foregroundMark x1="46322" y1="63802" x2="79019" y2="63802"/>
                        <a14:foregroundMark x1="96458" y1="17708" x2="96458" y2="83333"/>
                        <a14:foregroundMark x1="96185" y1="84115" x2="95095" y2="88151"/>
                        <a14:foregroundMark x1="2725" y1="89063" x2="4905" y2="94922"/>
                        <a14:foregroundMark x1="16076" y1="78516" x2="23433" y2="78906"/>
                        <a14:foregroundMark x1="10627" y1="93620" x2="86104" y2="96094"/>
                        <a14:foregroundMark x1="4632" y1="95573" x2="10899" y2="98307"/>
                        <a14:foregroundMark x1="10899" y1="98307" x2="92916" y2="98177"/>
                        <a14:foregroundMark x1="92916" y1="97526" x2="94823" y2="87891"/>
                      </a14:backgroundRemoval>
                    </a14:imgEffect>
                  </a14:imgLayer>
                </a14:imgProps>
              </a:ext>
            </a:extLst>
          </a:blip>
          <a:stretch>
            <a:fillRect/>
          </a:stretch>
        </p:blipFill>
        <p:spPr>
          <a:xfrm>
            <a:off x="4193182" y="983431"/>
            <a:ext cx="2579826" cy="5398655"/>
          </a:xfrm>
          <a:prstGeom prst="rect">
            <a:avLst/>
          </a:prstGeom>
        </p:spPr>
      </p:pic>
      <p:grpSp>
        <p:nvGrpSpPr>
          <p:cNvPr id="57" name="그룹 56"/>
          <p:cNvGrpSpPr/>
          <p:nvPr/>
        </p:nvGrpSpPr>
        <p:grpSpPr>
          <a:xfrm flipH="1">
            <a:off x="1084555" y="5070545"/>
            <a:ext cx="2904836" cy="666173"/>
            <a:chOff x="2026920" y="2051483"/>
            <a:chExt cx="2720571" cy="666173"/>
          </a:xfrm>
        </p:grpSpPr>
        <p:grpSp>
          <p:nvGrpSpPr>
            <p:cNvPr id="58" name="그룹 57"/>
            <p:cNvGrpSpPr/>
            <p:nvPr/>
          </p:nvGrpSpPr>
          <p:grpSpPr>
            <a:xfrm>
              <a:off x="2026920" y="2051483"/>
              <a:ext cx="2720571" cy="666173"/>
              <a:chOff x="2026920" y="2050473"/>
              <a:chExt cx="3189042" cy="666173"/>
            </a:xfrm>
          </p:grpSpPr>
          <p:sp>
            <p:nvSpPr>
              <p:cNvPr id="61" name="모서리가 둥근 직사각형 60"/>
              <p:cNvSpPr/>
              <p:nvPr/>
            </p:nvSpPr>
            <p:spPr>
              <a:xfrm>
                <a:off x="2068945" y="2050473"/>
                <a:ext cx="3147017" cy="526472"/>
              </a:xfrm>
              <a:prstGeom prst="roundRect">
                <a:avLst>
                  <a:gd name="adj" fmla="val 50000"/>
                </a:avLst>
              </a:prstGeom>
              <a:solidFill>
                <a:srgbClr val="69E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61"/>
              <p:cNvSpPr/>
              <p:nvPr/>
            </p:nvSpPr>
            <p:spPr>
              <a:xfrm>
                <a:off x="2026920" y="2472670"/>
                <a:ext cx="438240" cy="243976"/>
              </a:xfrm>
              <a:custGeom>
                <a:avLst/>
                <a:gdLst>
                  <a:gd name="connsiteX0" fmla="*/ 213360 w 438240"/>
                  <a:gd name="connsiteY0" fmla="*/ 20 h 243976"/>
                  <a:gd name="connsiteX1" fmla="*/ 209550 w 438240"/>
                  <a:gd name="connsiteY1" fmla="*/ 19070 h 243976"/>
                  <a:gd name="connsiteX2" fmla="*/ 198120 w 438240"/>
                  <a:gd name="connsiteY2" fmla="*/ 26690 h 243976"/>
                  <a:gd name="connsiteX3" fmla="*/ 190500 w 438240"/>
                  <a:gd name="connsiteY3" fmla="*/ 38120 h 243976"/>
                  <a:gd name="connsiteX4" fmla="*/ 179070 w 438240"/>
                  <a:gd name="connsiteY4" fmla="*/ 60980 h 243976"/>
                  <a:gd name="connsiteX5" fmla="*/ 167640 w 438240"/>
                  <a:gd name="connsiteY5" fmla="*/ 76220 h 243976"/>
                  <a:gd name="connsiteX6" fmla="*/ 160020 w 438240"/>
                  <a:gd name="connsiteY6" fmla="*/ 87650 h 243976"/>
                  <a:gd name="connsiteX7" fmla="*/ 148590 w 438240"/>
                  <a:gd name="connsiteY7" fmla="*/ 106700 h 243976"/>
                  <a:gd name="connsiteX8" fmla="*/ 137160 w 438240"/>
                  <a:gd name="connsiteY8" fmla="*/ 118130 h 243976"/>
                  <a:gd name="connsiteX9" fmla="*/ 118110 w 438240"/>
                  <a:gd name="connsiteY9" fmla="*/ 137180 h 243976"/>
                  <a:gd name="connsiteX10" fmla="*/ 83820 w 438240"/>
                  <a:gd name="connsiteY10" fmla="*/ 175280 h 243976"/>
                  <a:gd name="connsiteX11" fmla="*/ 72390 w 438240"/>
                  <a:gd name="connsiteY11" fmla="*/ 186710 h 243976"/>
                  <a:gd name="connsiteX12" fmla="*/ 57150 w 438240"/>
                  <a:gd name="connsiteY12" fmla="*/ 198140 h 243976"/>
                  <a:gd name="connsiteX13" fmla="*/ 34290 w 438240"/>
                  <a:gd name="connsiteY13" fmla="*/ 213380 h 243976"/>
                  <a:gd name="connsiteX14" fmla="*/ 22860 w 438240"/>
                  <a:gd name="connsiteY14" fmla="*/ 224810 h 243976"/>
                  <a:gd name="connsiteX15" fmla="*/ 0 w 438240"/>
                  <a:gd name="connsiteY15" fmla="*/ 240050 h 243976"/>
                  <a:gd name="connsiteX16" fmla="*/ 45720 w 438240"/>
                  <a:gd name="connsiteY16" fmla="*/ 240050 h 243976"/>
                  <a:gd name="connsiteX17" fmla="*/ 110490 w 438240"/>
                  <a:gd name="connsiteY17" fmla="*/ 236240 h 243976"/>
                  <a:gd name="connsiteX18" fmla="*/ 133350 w 438240"/>
                  <a:gd name="connsiteY18" fmla="*/ 228620 h 243976"/>
                  <a:gd name="connsiteX19" fmla="*/ 171450 w 438240"/>
                  <a:gd name="connsiteY19" fmla="*/ 217190 h 243976"/>
                  <a:gd name="connsiteX20" fmla="*/ 186690 w 438240"/>
                  <a:gd name="connsiteY20" fmla="*/ 209570 h 243976"/>
                  <a:gd name="connsiteX21" fmla="*/ 201930 w 438240"/>
                  <a:gd name="connsiteY21" fmla="*/ 205760 h 243976"/>
                  <a:gd name="connsiteX22" fmla="*/ 217170 w 438240"/>
                  <a:gd name="connsiteY22" fmla="*/ 198140 h 243976"/>
                  <a:gd name="connsiteX23" fmla="*/ 236220 w 438240"/>
                  <a:gd name="connsiteY23" fmla="*/ 194330 h 243976"/>
                  <a:gd name="connsiteX24" fmla="*/ 255270 w 438240"/>
                  <a:gd name="connsiteY24" fmla="*/ 186710 h 243976"/>
                  <a:gd name="connsiteX25" fmla="*/ 278130 w 438240"/>
                  <a:gd name="connsiteY25" fmla="*/ 171470 h 243976"/>
                  <a:gd name="connsiteX26" fmla="*/ 300990 w 438240"/>
                  <a:gd name="connsiteY26" fmla="*/ 163850 h 243976"/>
                  <a:gd name="connsiteX27" fmla="*/ 316230 w 438240"/>
                  <a:gd name="connsiteY27" fmla="*/ 152420 h 243976"/>
                  <a:gd name="connsiteX28" fmla="*/ 331470 w 438240"/>
                  <a:gd name="connsiteY28" fmla="*/ 144800 h 243976"/>
                  <a:gd name="connsiteX29" fmla="*/ 350520 w 438240"/>
                  <a:gd name="connsiteY29" fmla="*/ 129560 h 243976"/>
                  <a:gd name="connsiteX30" fmla="*/ 361950 w 438240"/>
                  <a:gd name="connsiteY30" fmla="*/ 121940 h 243976"/>
                  <a:gd name="connsiteX31" fmla="*/ 384810 w 438240"/>
                  <a:gd name="connsiteY31" fmla="*/ 99080 h 243976"/>
                  <a:gd name="connsiteX32" fmla="*/ 415290 w 438240"/>
                  <a:gd name="connsiteY32" fmla="*/ 76220 h 243976"/>
                  <a:gd name="connsiteX33" fmla="*/ 422910 w 438240"/>
                  <a:gd name="connsiteY33" fmla="*/ 64790 h 243976"/>
                  <a:gd name="connsiteX34" fmla="*/ 438150 w 438240"/>
                  <a:gd name="connsiteY34" fmla="*/ 53360 h 243976"/>
                  <a:gd name="connsiteX35" fmla="*/ 419100 w 438240"/>
                  <a:gd name="connsiteY35" fmla="*/ 45740 h 243976"/>
                  <a:gd name="connsiteX36" fmla="*/ 365760 w 438240"/>
                  <a:gd name="connsiteY36" fmla="*/ 30500 h 243976"/>
                  <a:gd name="connsiteX37" fmla="*/ 350520 w 438240"/>
                  <a:gd name="connsiteY37" fmla="*/ 22880 h 243976"/>
                  <a:gd name="connsiteX38" fmla="*/ 213360 w 438240"/>
                  <a:gd name="connsiteY38" fmla="*/ 20 h 24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240" h="243976">
                    <a:moveTo>
                      <a:pt x="213360" y="20"/>
                    </a:moveTo>
                    <a:cubicBezTo>
                      <a:pt x="189865" y="-615"/>
                      <a:pt x="212763" y="13447"/>
                      <a:pt x="209550" y="19070"/>
                    </a:cubicBezTo>
                    <a:cubicBezTo>
                      <a:pt x="207278" y="23046"/>
                      <a:pt x="201358" y="23452"/>
                      <a:pt x="198120" y="26690"/>
                    </a:cubicBezTo>
                    <a:cubicBezTo>
                      <a:pt x="194882" y="29928"/>
                      <a:pt x="192724" y="34117"/>
                      <a:pt x="190500" y="38120"/>
                    </a:cubicBezTo>
                    <a:cubicBezTo>
                      <a:pt x="186363" y="45567"/>
                      <a:pt x="183453" y="53675"/>
                      <a:pt x="179070" y="60980"/>
                    </a:cubicBezTo>
                    <a:cubicBezTo>
                      <a:pt x="175803" y="66425"/>
                      <a:pt x="171331" y="71053"/>
                      <a:pt x="167640" y="76220"/>
                    </a:cubicBezTo>
                    <a:cubicBezTo>
                      <a:pt x="164978" y="79946"/>
                      <a:pt x="162447" y="83767"/>
                      <a:pt x="160020" y="87650"/>
                    </a:cubicBezTo>
                    <a:cubicBezTo>
                      <a:pt x="156095" y="93930"/>
                      <a:pt x="153033" y="100776"/>
                      <a:pt x="148590" y="106700"/>
                    </a:cubicBezTo>
                    <a:cubicBezTo>
                      <a:pt x="145357" y="111011"/>
                      <a:pt x="140609" y="113991"/>
                      <a:pt x="137160" y="118130"/>
                    </a:cubicBezTo>
                    <a:cubicBezTo>
                      <a:pt x="121285" y="137180"/>
                      <a:pt x="139065" y="123210"/>
                      <a:pt x="118110" y="137180"/>
                    </a:cubicBezTo>
                    <a:cubicBezTo>
                      <a:pt x="103516" y="159071"/>
                      <a:pt x="113728" y="145372"/>
                      <a:pt x="83820" y="175280"/>
                    </a:cubicBezTo>
                    <a:cubicBezTo>
                      <a:pt x="80010" y="179090"/>
                      <a:pt x="76701" y="183477"/>
                      <a:pt x="72390" y="186710"/>
                    </a:cubicBezTo>
                    <a:cubicBezTo>
                      <a:pt x="67310" y="190520"/>
                      <a:pt x="62352" y="194499"/>
                      <a:pt x="57150" y="198140"/>
                    </a:cubicBezTo>
                    <a:cubicBezTo>
                      <a:pt x="49647" y="203392"/>
                      <a:pt x="40766" y="206904"/>
                      <a:pt x="34290" y="213380"/>
                    </a:cubicBezTo>
                    <a:cubicBezTo>
                      <a:pt x="30480" y="217190"/>
                      <a:pt x="27113" y="221502"/>
                      <a:pt x="22860" y="224810"/>
                    </a:cubicBezTo>
                    <a:cubicBezTo>
                      <a:pt x="15631" y="230433"/>
                      <a:pt x="0" y="240050"/>
                      <a:pt x="0" y="240050"/>
                    </a:cubicBezTo>
                    <a:cubicBezTo>
                      <a:pt x="27661" y="246965"/>
                      <a:pt x="5179" y="243293"/>
                      <a:pt x="45720" y="240050"/>
                    </a:cubicBezTo>
                    <a:cubicBezTo>
                      <a:pt x="67278" y="238325"/>
                      <a:pt x="88900" y="237510"/>
                      <a:pt x="110490" y="236240"/>
                    </a:cubicBezTo>
                    <a:cubicBezTo>
                      <a:pt x="118110" y="233700"/>
                      <a:pt x="125657" y="230928"/>
                      <a:pt x="133350" y="228620"/>
                    </a:cubicBezTo>
                    <a:cubicBezTo>
                      <a:pt x="155804" y="221884"/>
                      <a:pt x="144509" y="227966"/>
                      <a:pt x="171450" y="217190"/>
                    </a:cubicBezTo>
                    <a:cubicBezTo>
                      <a:pt x="176723" y="215081"/>
                      <a:pt x="181372" y="211564"/>
                      <a:pt x="186690" y="209570"/>
                    </a:cubicBezTo>
                    <a:cubicBezTo>
                      <a:pt x="191593" y="207731"/>
                      <a:pt x="197027" y="207599"/>
                      <a:pt x="201930" y="205760"/>
                    </a:cubicBezTo>
                    <a:cubicBezTo>
                      <a:pt x="207248" y="203766"/>
                      <a:pt x="211782" y="199936"/>
                      <a:pt x="217170" y="198140"/>
                    </a:cubicBezTo>
                    <a:cubicBezTo>
                      <a:pt x="223313" y="196092"/>
                      <a:pt x="230017" y="196191"/>
                      <a:pt x="236220" y="194330"/>
                    </a:cubicBezTo>
                    <a:cubicBezTo>
                      <a:pt x="242771" y="192365"/>
                      <a:pt x="249266" y="189985"/>
                      <a:pt x="255270" y="186710"/>
                    </a:cubicBezTo>
                    <a:cubicBezTo>
                      <a:pt x="263310" y="182325"/>
                      <a:pt x="269442" y="174366"/>
                      <a:pt x="278130" y="171470"/>
                    </a:cubicBezTo>
                    <a:lnTo>
                      <a:pt x="300990" y="163850"/>
                    </a:lnTo>
                    <a:cubicBezTo>
                      <a:pt x="306070" y="160040"/>
                      <a:pt x="310845" y="155785"/>
                      <a:pt x="316230" y="152420"/>
                    </a:cubicBezTo>
                    <a:cubicBezTo>
                      <a:pt x="321046" y="149410"/>
                      <a:pt x="326744" y="147950"/>
                      <a:pt x="331470" y="144800"/>
                    </a:cubicBezTo>
                    <a:cubicBezTo>
                      <a:pt x="338236" y="140289"/>
                      <a:pt x="344014" y="134439"/>
                      <a:pt x="350520" y="129560"/>
                    </a:cubicBezTo>
                    <a:cubicBezTo>
                      <a:pt x="354183" y="126813"/>
                      <a:pt x="358528" y="124982"/>
                      <a:pt x="361950" y="121940"/>
                    </a:cubicBezTo>
                    <a:cubicBezTo>
                      <a:pt x="370004" y="114781"/>
                      <a:pt x="376395" y="105812"/>
                      <a:pt x="384810" y="99080"/>
                    </a:cubicBezTo>
                    <a:cubicBezTo>
                      <a:pt x="407436" y="80979"/>
                      <a:pt x="397094" y="88351"/>
                      <a:pt x="415290" y="76220"/>
                    </a:cubicBezTo>
                    <a:cubicBezTo>
                      <a:pt x="417830" y="72410"/>
                      <a:pt x="419672" y="68028"/>
                      <a:pt x="422910" y="64790"/>
                    </a:cubicBezTo>
                    <a:cubicBezTo>
                      <a:pt x="427400" y="60300"/>
                      <a:pt x="439395" y="59587"/>
                      <a:pt x="438150" y="53360"/>
                    </a:cubicBezTo>
                    <a:cubicBezTo>
                      <a:pt x="436809" y="46654"/>
                      <a:pt x="425527" y="48077"/>
                      <a:pt x="419100" y="45740"/>
                    </a:cubicBezTo>
                    <a:cubicBezTo>
                      <a:pt x="338378" y="16386"/>
                      <a:pt x="466522" y="64087"/>
                      <a:pt x="365760" y="30500"/>
                    </a:cubicBezTo>
                    <a:cubicBezTo>
                      <a:pt x="360372" y="28704"/>
                      <a:pt x="356184" y="23294"/>
                      <a:pt x="350520" y="22880"/>
                    </a:cubicBezTo>
                    <a:cubicBezTo>
                      <a:pt x="200647" y="11914"/>
                      <a:pt x="236855" y="655"/>
                      <a:pt x="213360" y="20"/>
                    </a:cubicBezTo>
                    <a:close/>
                  </a:path>
                </a:pathLst>
              </a:custGeom>
              <a:solidFill>
                <a:srgbClr val="69E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9" name="TextBox 58"/>
            <p:cNvSpPr txBox="1"/>
            <p:nvPr/>
          </p:nvSpPr>
          <p:spPr>
            <a:xfrm>
              <a:off x="2217784" y="2124908"/>
              <a:ext cx="2362200" cy="369332"/>
            </a:xfrm>
            <a:prstGeom prst="rect">
              <a:avLst/>
            </a:prstGeom>
            <a:noFill/>
          </p:spPr>
          <p:txBody>
            <a:bodyPr wrap="square" rtlCol="0">
              <a:spAutoFit/>
            </a:bodyPr>
            <a:lstStyle/>
            <a:p>
              <a:pPr algn="ctr"/>
              <a:r>
                <a:rPr lang="ko-KR" altLang="en-US" dirty="0" err="1" smtClean="0">
                  <a:solidFill>
                    <a:schemeClr val="bg1"/>
                  </a:solidFill>
                  <a:latin typeface="나눔스퀘어 네오 ExtraBold" panose="00000900000000000000" pitchFamily="2" charset="-127"/>
                  <a:ea typeface="나눔스퀘어 네오 ExtraBold" panose="00000900000000000000" pitchFamily="2" charset="-127"/>
                </a:rPr>
                <a:t>산세베리아</a:t>
              </a:r>
              <a:r>
                <a:rPr lang="ko-KR" altLang="en-US" dirty="0" smtClean="0">
                  <a:solidFill>
                    <a:schemeClr val="bg1"/>
                  </a:solidFill>
                  <a:latin typeface="나눔스퀘어 네오 ExtraBold" panose="00000900000000000000" pitchFamily="2" charset="-127"/>
                  <a:ea typeface="나눔스퀘어 네오 ExtraBold" panose="00000900000000000000" pitchFamily="2" charset="-127"/>
                </a:rPr>
                <a:t> 키우는 </a:t>
              </a:r>
              <a:r>
                <a:rPr lang="ko-KR" altLang="en-US" dirty="0" err="1" smtClean="0">
                  <a:solidFill>
                    <a:schemeClr val="bg1"/>
                  </a:solidFill>
                  <a:latin typeface="나눔스퀘어 네오 ExtraBold" panose="00000900000000000000" pitchFamily="2" charset="-127"/>
                  <a:ea typeface="나눔스퀘어 네오 ExtraBold" panose="00000900000000000000" pitchFamily="2" charset="-127"/>
                </a:rPr>
                <a:t>꿀팁</a:t>
              </a:r>
              <a:r>
                <a:rPr lang="en-US" altLang="ko-KR" dirty="0" smtClean="0">
                  <a:solidFill>
                    <a:schemeClr val="bg1"/>
                  </a:solidFill>
                  <a:latin typeface="나눔스퀘어 네오 ExtraBold" panose="00000900000000000000" pitchFamily="2" charset="-127"/>
                  <a:ea typeface="나눔스퀘어 네오 ExtraBold" panose="00000900000000000000" pitchFamily="2" charset="-127"/>
                </a:rPr>
                <a:t>!</a:t>
              </a:r>
              <a:endParaRPr lang="ko-KR" altLang="en-US" dirty="0">
                <a:solidFill>
                  <a:schemeClr val="bg1"/>
                </a:solidFill>
                <a:latin typeface="나눔스퀘어 네오 ExtraBold" panose="00000900000000000000" pitchFamily="2" charset="-127"/>
                <a:ea typeface="나눔스퀘어 네오 ExtraBold" panose="00000900000000000000" pitchFamily="2" charset="-127"/>
              </a:endParaRPr>
            </a:p>
          </p:txBody>
        </p:sp>
      </p:grpSp>
      <p:sp>
        <p:nvSpPr>
          <p:cNvPr id="20" name="TextBox 19"/>
          <p:cNvSpPr txBox="1"/>
          <p:nvPr/>
        </p:nvSpPr>
        <p:spPr>
          <a:xfrm>
            <a:off x="6912247" y="2128002"/>
            <a:ext cx="4886037" cy="461665"/>
          </a:xfrm>
          <a:prstGeom prst="rect">
            <a:avLst/>
          </a:prstGeom>
          <a:noFill/>
        </p:spPr>
        <p:txBody>
          <a:bodyPr wrap="square" rtlCol="0">
            <a:spAutoFit/>
          </a:bodyPr>
          <a:lstStyle/>
          <a:p>
            <a:pPr algn="ctr"/>
            <a:r>
              <a:rPr lang="ko-KR" altLang="en-US" sz="2400" dirty="0" smtClean="0">
                <a:solidFill>
                  <a:schemeClr val="bg2">
                    <a:lumMod val="50000"/>
                  </a:schemeClr>
                </a:solidFill>
                <a:latin typeface="나눔스퀘어 네오 Regular" panose="00000500000000000000" pitchFamily="2" charset="-127"/>
                <a:ea typeface="나눔스퀘어 네오 Regular" panose="00000500000000000000" pitchFamily="2" charset="-127"/>
              </a:rPr>
              <a:t>센서를 통한 </a:t>
            </a:r>
            <a:r>
              <a:rPr lang="ko-KR" altLang="en-US" sz="2400" dirty="0" smtClean="0">
                <a:solidFill>
                  <a:schemeClr val="bg2">
                    <a:lumMod val="50000"/>
                  </a:schemeClr>
                </a:solidFill>
                <a:latin typeface="나눔스퀘어 네오 ExtraBold" panose="00000900000000000000" pitchFamily="2" charset="-127"/>
                <a:ea typeface="나눔스퀘어 네오 ExtraBold" panose="00000900000000000000" pitchFamily="2" charset="-127"/>
              </a:rPr>
              <a:t>소통 </a:t>
            </a:r>
            <a:r>
              <a:rPr lang="en-US" altLang="ko-KR" sz="2400" dirty="0" smtClean="0">
                <a:solidFill>
                  <a:schemeClr val="bg2">
                    <a:lumMod val="50000"/>
                  </a:schemeClr>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chemeClr val="bg2">
                    <a:lumMod val="50000"/>
                  </a:schemeClr>
                </a:solidFill>
                <a:latin typeface="나눔스퀘어 네오 Regular" panose="00000500000000000000" pitchFamily="2" charset="-127"/>
                <a:ea typeface="나눔스퀘어 네오 Regular" panose="00000500000000000000" pitchFamily="2" charset="-127"/>
              </a:rPr>
              <a:t>표정을 통한 </a:t>
            </a:r>
            <a:r>
              <a:rPr lang="ko-KR" altLang="en-US" sz="2400" dirty="0" smtClean="0">
                <a:solidFill>
                  <a:schemeClr val="bg2">
                    <a:lumMod val="50000"/>
                  </a:schemeClr>
                </a:solidFill>
                <a:latin typeface="나눔스퀘어 네오 ExtraBold" panose="00000900000000000000" pitchFamily="2" charset="-127"/>
                <a:ea typeface="나눔스퀘어 네오 ExtraBold" panose="00000900000000000000" pitchFamily="2" charset="-127"/>
              </a:rPr>
              <a:t>교감</a:t>
            </a:r>
            <a:endParaRPr lang="ko-KR" altLang="en-US" sz="2400" dirty="0">
              <a:solidFill>
                <a:schemeClr val="bg2">
                  <a:lumMod val="50000"/>
                </a:schemeClr>
              </a:solidFill>
              <a:latin typeface="나눔스퀘어 네오 ExtraBold" panose="00000900000000000000" pitchFamily="2" charset="-127"/>
              <a:ea typeface="나눔스퀘어 네오 ExtraBold" panose="00000900000000000000" pitchFamily="2" charset="-127"/>
            </a:endParaRPr>
          </a:p>
        </p:txBody>
      </p:sp>
      <p:cxnSp>
        <p:nvCxnSpPr>
          <p:cNvPr id="22" name="직선 연결선 21"/>
          <p:cNvCxnSpPr/>
          <p:nvPr/>
        </p:nvCxnSpPr>
        <p:spPr>
          <a:xfrm>
            <a:off x="7078501" y="2701509"/>
            <a:ext cx="45535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893056" y="3955342"/>
            <a:ext cx="4886037" cy="338554"/>
          </a:xfrm>
          <a:prstGeom prst="rect">
            <a:avLst/>
          </a:prstGeom>
          <a:noFill/>
        </p:spPr>
        <p:txBody>
          <a:bodyPr wrap="square" rtlCol="0">
            <a:spAutoFit/>
          </a:bodyPr>
          <a:lstStyle/>
          <a:p>
            <a:pPr algn="ctr"/>
            <a:r>
              <a:rPr lang="ko-KR" altLang="en-US" sz="1600" dirty="0" smtClean="0">
                <a:solidFill>
                  <a:schemeClr val="bg2">
                    <a:lumMod val="50000"/>
                  </a:schemeClr>
                </a:solidFill>
                <a:latin typeface="나눔스퀘어 네오 Regular" panose="00000500000000000000" pitchFamily="2" charset="-127"/>
                <a:ea typeface="나눔스퀘어 네오 Regular" panose="00000500000000000000" pitchFamily="2" charset="-127"/>
              </a:rPr>
              <a:t>기존 반려식물보다</a:t>
            </a:r>
            <a:r>
              <a:rPr lang="en-US" altLang="ko-KR" sz="1600" dirty="0">
                <a:solidFill>
                  <a:schemeClr val="bg2">
                    <a:lumMod val="50000"/>
                  </a:schemeClr>
                </a:solidFill>
                <a:latin typeface="나눔스퀘어 네오 Regular" panose="00000500000000000000" pitchFamily="2" charset="-127"/>
                <a:ea typeface="나눔스퀘어 네오 Regular" panose="00000500000000000000" pitchFamily="2" charset="-127"/>
              </a:rPr>
              <a:t> </a:t>
            </a:r>
            <a:r>
              <a:rPr lang="ko-KR" altLang="en-US" sz="1600" dirty="0" smtClean="0">
                <a:solidFill>
                  <a:srgbClr val="00B050"/>
                </a:solidFill>
                <a:latin typeface="나눔스퀘어 네오 ExtraBold" panose="00000900000000000000" pitchFamily="2" charset="-127"/>
                <a:ea typeface="나눔스퀘어 네오 ExtraBold" panose="00000900000000000000" pitchFamily="2" charset="-127"/>
              </a:rPr>
              <a:t>확장</a:t>
            </a:r>
            <a:r>
              <a:rPr lang="ko-KR" altLang="en-US" sz="1600" dirty="0" smtClean="0">
                <a:solidFill>
                  <a:schemeClr val="bg2">
                    <a:lumMod val="50000"/>
                  </a:schemeClr>
                </a:solidFill>
                <a:latin typeface="나눔스퀘어 네오 Regular" panose="00000500000000000000" pitchFamily="2" charset="-127"/>
                <a:ea typeface="나눔스퀘어 네오 Regular" panose="00000500000000000000" pitchFamily="2" charset="-127"/>
              </a:rPr>
              <a:t>된 교감 및 소통</a:t>
            </a:r>
            <a:r>
              <a:rPr lang="en-US" altLang="ko-KR" sz="1600" dirty="0" smtClean="0">
                <a:solidFill>
                  <a:schemeClr val="bg2">
                    <a:lumMod val="50000"/>
                  </a:schemeClr>
                </a:solidFill>
                <a:latin typeface="나눔스퀘어 네오 Regular" panose="00000500000000000000" pitchFamily="2" charset="-127"/>
                <a:ea typeface="나눔스퀘어 네오 Regular" panose="00000500000000000000" pitchFamily="2" charset="-127"/>
              </a:rPr>
              <a:t>!</a:t>
            </a:r>
            <a:endParaRPr lang="ko-KR" altLang="en-US" sz="1600" dirty="0">
              <a:solidFill>
                <a:schemeClr val="bg2">
                  <a:lumMod val="50000"/>
                </a:schemeClr>
              </a:solidFill>
              <a:latin typeface="나눔스퀘어 네오 ExtraBold" panose="00000900000000000000" pitchFamily="2" charset="-127"/>
              <a:ea typeface="나눔스퀘어 네오 ExtraBold" panose="00000900000000000000" pitchFamily="2" charset="-127"/>
            </a:endParaRPr>
          </a:p>
        </p:txBody>
      </p:sp>
      <p:sp>
        <p:nvSpPr>
          <p:cNvPr id="64" name="TextBox 63"/>
          <p:cNvSpPr txBox="1"/>
          <p:nvPr/>
        </p:nvSpPr>
        <p:spPr>
          <a:xfrm>
            <a:off x="6963662" y="2868367"/>
            <a:ext cx="4886037" cy="338554"/>
          </a:xfrm>
          <a:prstGeom prst="rect">
            <a:avLst/>
          </a:prstGeom>
          <a:noFill/>
        </p:spPr>
        <p:txBody>
          <a:bodyPr wrap="square" rtlCol="0">
            <a:spAutoFit/>
          </a:bodyPr>
          <a:lstStyle/>
          <a:p>
            <a:pPr algn="ctr"/>
            <a:r>
              <a:rPr lang="ko-KR" altLang="en-US" sz="1600" dirty="0" smtClean="0">
                <a:solidFill>
                  <a:schemeClr val="bg2">
                    <a:lumMod val="50000"/>
                  </a:schemeClr>
                </a:solidFill>
                <a:latin typeface="나눔스퀘어 네오 Regular" panose="00000500000000000000" pitchFamily="2" charset="-127"/>
                <a:ea typeface="나눔스퀘어 네오 Regular" panose="00000500000000000000" pitchFamily="2" charset="-127"/>
              </a:rPr>
              <a:t>데이터로 정보를 확인하고 꾸준히 돌보는 책임감</a:t>
            </a:r>
            <a:endParaRPr lang="ko-KR" altLang="en-US" sz="1600" dirty="0">
              <a:solidFill>
                <a:schemeClr val="bg2">
                  <a:lumMod val="50000"/>
                </a:schemeClr>
              </a:solidFill>
              <a:latin typeface="나눔스퀘어 네오 ExtraBold" panose="00000900000000000000" pitchFamily="2" charset="-127"/>
              <a:ea typeface="나눔스퀘어 네오 ExtraBold" panose="00000900000000000000" pitchFamily="2" charset="-127"/>
            </a:endParaRPr>
          </a:p>
        </p:txBody>
      </p:sp>
      <p:sp>
        <p:nvSpPr>
          <p:cNvPr id="65" name="TextBox 64"/>
          <p:cNvSpPr txBox="1"/>
          <p:nvPr/>
        </p:nvSpPr>
        <p:spPr>
          <a:xfrm>
            <a:off x="6963662" y="3256288"/>
            <a:ext cx="4886037" cy="338554"/>
          </a:xfrm>
          <a:prstGeom prst="rect">
            <a:avLst/>
          </a:prstGeom>
          <a:noFill/>
        </p:spPr>
        <p:txBody>
          <a:bodyPr wrap="square" rtlCol="0">
            <a:spAutoFit/>
          </a:bodyPr>
          <a:lstStyle/>
          <a:p>
            <a:pPr algn="ctr"/>
            <a:r>
              <a:rPr lang="ko-KR" altLang="en-US" sz="1600" dirty="0" smtClean="0">
                <a:solidFill>
                  <a:schemeClr val="bg2">
                    <a:lumMod val="50000"/>
                  </a:schemeClr>
                </a:solidFill>
                <a:latin typeface="나눔스퀘어 네오 Regular" panose="00000500000000000000" pitchFamily="2" charset="-127"/>
                <a:ea typeface="나눔스퀘어 네오 Regular" panose="00000500000000000000" pitchFamily="2" charset="-127"/>
              </a:rPr>
              <a:t>센서로 터치하고</a:t>
            </a:r>
            <a:r>
              <a:rPr lang="en-US" altLang="ko-KR" sz="1600" dirty="0" smtClean="0">
                <a:solidFill>
                  <a:schemeClr val="bg2">
                    <a:lumMod val="50000"/>
                  </a:schemeClr>
                </a:solidFill>
                <a:latin typeface="나눔스퀘어 네오 Regular" panose="00000500000000000000" pitchFamily="2" charset="-127"/>
                <a:ea typeface="나눔스퀘어 네오 Regular" panose="00000500000000000000" pitchFamily="2" charset="-127"/>
              </a:rPr>
              <a:t>, </a:t>
            </a:r>
            <a:r>
              <a:rPr lang="ko-KR" altLang="en-US" sz="1600" dirty="0" smtClean="0">
                <a:solidFill>
                  <a:schemeClr val="bg2">
                    <a:lumMod val="50000"/>
                  </a:schemeClr>
                </a:solidFill>
                <a:latin typeface="나눔스퀘어 네오 Regular" panose="00000500000000000000" pitchFamily="2" charset="-127"/>
                <a:ea typeface="나눔스퀘어 네오 Regular" panose="00000500000000000000" pitchFamily="2" charset="-127"/>
              </a:rPr>
              <a:t>표정으로 반응과 상태 확인이 가능</a:t>
            </a:r>
            <a:endParaRPr lang="ko-KR" altLang="en-US" sz="1600" dirty="0">
              <a:solidFill>
                <a:schemeClr val="bg2">
                  <a:lumMod val="50000"/>
                </a:schemeClr>
              </a:solidFill>
              <a:latin typeface="나눔스퀘어 네오 Regular" panose="00000500000000000000" pitchFamily="2" charset="-127"/>
              <a:ea typeface="나눔스퀘어 네오 Regular" panose="00000500000000000000" pitchFamily="2" charset="-127"/>
            </a:endParaRPr>
          </a:p>
        </p:txBody>
      </p:sp>
      <p:sp>
        <p:nvSpPr>
          <p:cNvPr id="66" name="TextBox 65"/>
          <p:cNvSpPr txBox="1"/>
          <p:nvPr/>
        </p:nvSpPr>
        <p:spPr>
          <a:xfrm>
            <a:off x="6912247" y="4827576"/>
            <a:ext cx="4886037" cy="769441"/>
          </a:xfrm>
          <a:prstGeom prst="rect">
            <a:avLst/>
          </a:prstGeom>
          <a:noFill/>
        </p:spPr>
        <p:txBody>
          <a:bodyPr wrap="square" rtlCol="0">
            <a:spAutoFit/>
          </a:bodyPr>
          <a:lstStyle/>
          <a:p>
            <a:pPr algn="ctr"/>
            <a:r>
              <a:rPr lang="en-US" altLang="ko-KR" sz="2200" dirty="0" smtClean="0">
                <a:solidFill>
                  <a:schemeClr val="bg2">
                    <a:lumMod val="50000"/>
                  </a:schemeClr>
                </a:solidFill>
                <a:latin typeface="나눔스퀘어 네오 ExtraBold" panose="00000900000000000000" pitchFamily="2" charset="-127"/>
                <a:ea typeface="나눔스퀘어 네오 ExtraBold" panose="00000900000000000000" pitchFamily="2" charset="-127"/>
              </a:rPr>
              <a:t>1</a:t>
            </a:r>
            <a:r>
              <a:rPr lang="ko-KR" altLang="en-US" sz="2200" dirty="0" smtClean="0">
                <a:solidFill>
                  <a:schemeClr val="bg2">
                    <a:lumMod val="50000"/>
                  </a:schemeClr>
                </a:solidFill>
                <a:latin typeface="나눔스퀘어 네오 ExtraBold" panose="00000900000000000000" pitchFamily="2" charset="-127"/>
                <a:ea typeface="나눔스퀘어 네오 ExtraBold" panose="00000900000000000000" pitchFamily="2" charset="-127"/>
              </a:rPr>
              <a:t>인 가구 소통의 부재 완화에 기여</a:t>
            </a:r>
            <a:endParaRPr lang="en-US" altLang="ko-KR" sz="2200" dirty="0">
              <a:solidFill>
                <a:schemeClr val="bg2">
                  <a:lumMod val="50000"/>
                </a:schemeClr>
              </a:solidFill>
              <a:latin typeface="나눔스퀘어 네오 ExtraBold" panose="00000900000000000000" pitchFamily="2" charset="-127"/>
              <a:ea typeface="나눔스퀘어 네오 ExtraBold" panose="00000900000000000000" pitchFamily="2" charset="-127"/>
            </a:endParaRPr>
          </a:p>
          <a:p>
            <a:pPr algn="ctr"/>
            <a:r>
              <a:rPr lang="ko-KR" altLang="en-US" sz="2200" dirty="0" smtClean="0">
                <a:solidFill>
                  <a:schemeClr val="bg2">
                    <a:lumMod val="50000"/>
                  </a:schemeClr>
                </a:solidFill>
                <a:latin typeface="나눔스퀘어 네오 ExtraBold" panose="00000900000000000000" pitchFamily="2" charset="-127"/>
                <a:ea typeface="나눔스퀘어 네오 ExtraBold" panose="00000900000000000000" pitchFamily="2" charset="-127"/>
              </a:rPr>
              <a:t>정서적 안정감 제공</a:t>
            </a:r>
            <a:endParaRPr lang="en-US" altLang="ko-KR" sz="2200" dirty="0" smtClean="0">
              <a:solidFill>
                <a:schemeClr val="bg2">
                  <a:lumMod val="50000"/>
                </a:schemeClr>
              </a:solidFill>
              <a:latin typeface="나눔스퀘어 네오 ExtraBold" panose="00000900000000000000" pitchFamily="2" charset="-127"/>
              <a:ea typeface="나눔스퀘어 네오 ExtraBold" panose="00000900000000000000" pitchFamily="2" charset="-127"/>
            </a:endParaRPr>
          </a:p>
        </p:txBody>
      </p:sp>
    </p:spTree>
    <p:extLst>
      <p:ext uri="{BB962C8B-B14F-4D97-AF65-F5344CB8AC3E}">
        <p14:creationId xmlns:p14="http://schemas.microsoft.com/office/powerpoint/2010/main" val="10829558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pic>
        <p:nvPicPr>
          <p:cNvPr id="57" name="그림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667" y="1771906"/>
            <a:ext cx="1447495" cy="3006891"/>
          </a:xfrm>
          <a:prstGeom prst="rect">
            <a:avLst/>
          </a:prstGeom>
        </p:spPr>
      </p:pic>
      <p:sp>
        <p:nvSpPr>
          <p:cNvPr id="59" name="TextBox 58"/>
          <p:cNvSpPr txBox="1"/>
          <p:nvPr/>
        </p:nvSpPr>
        <p:spPr>
          <a:xfrm>
            <a:off x="1877210" y="2622561"/>
            <a:ext cx="4825172" cy="2646878"/>
          </a:xfrm>
          <a:prstGeom prst="rect">
            <a:avLst/>
          </a:prstGeom>
          <a:noFill/>
        </p:spPr>
        <p:txBody>
          <a:bodyPr wrap="square" rtlCol="0">
            <a:spAutoFit/>
          </a:bodyPr>
          <a:lstStyle/>
          <a:p>
            <a:r>
              <a:rPr lang="en-US" altLang="ko-KR" sz="16600" dirty="0" smtClean="0">
                <a:solidFill>
                  <a:schemeClr val="bg1"/>
                </a:solidFill>
                <a:latin typeface="나눔스퀘어 네오 Light" panose="00000400000000000000" pitchFamily="2" charset="-127"/>
                <a:ea typeface="나눔스퀘어 네오 Light" panose="00000400000000000000" pitchFamily="2" charset="-127"/>
              </a:rPr>
              <a:t>02</a:t>
            </a:r>
            <a:endParaRPr lang="ko-KR" altLang="en-US" sz="16600" dirty="0">
              <a:solidFill>
                <a:schemeClr val="bg1"/>
              </a:solidFill>
              <a:latin typeface="나눔스퀘어 네오 Light" panose="00000400000000000000" pitchFamily="2" charset="-127"/>
              <a:ea typeface="나눔스퀘어 네오 Light" panose="00000400000000000000" pitchFamily="2" charset="-127"/>
            </a:endParaRPr>
          </a:p>
        </p:txBody>
      </p:sp>
      <p:sp>
        <p:nvSpPr>
          <p:cNvPr id="60" name="TextBox 59"/>
          <p:cNvSpPr txBox="1"/>
          <p:nvPr/>
        </p:nvSpPr>
        <p:spPr>
          <a:xfrm>
            <a:off x="4093466" y="4385430"/>
            <a:ext cx="3040472" cy="523220"/>
          </a:xfrm>
          <a:prstGeom prst="rect">
            <a:avLst/>
          </a:prstGeom>
          <a:noFill/>
        </p:spPr>
        <p:txBody>
          <a:bodyPr wrap="square" rtlCol="0">
            <a:spAutoFit/>
          </a:bodyPr>
          <a:lstStyle/>
          <a:p>
            <a:pPr algn="ctr"/>
            <a:r>
              <a:rPr lang="ko-KR" altLang="en-US" sz="2800" dirty="0" smtClean="0">
                <a:solidFill>
                  <a:schemeClr val="bg1"/>
                </a:solidFill>
                <a:latin typeface="나눔스퀘어 네오 Bold" panose="00000800000000000000" pitchFamily="2" charset="-127"/>
                <a:ea typeface="나눔스퀘어 네오 Bold" panose="00000800000000000000" pitchFamily="2" charset="-127"/>
              </a:rPr>
              <a:t>기능 소개</a:t>
            </a:r>
            <a:endParaRPr lang="ko-KR" altLang="en-US" sz="2800" dirty="0">
              <a:solidFill>
                <a:schemeClr val="bg1"/>
              </a:solidFill>
              <a:latin typeface="나눔스퀘어 네오 Bold" panose="00000800000000000000" pitchFamily="2" charset="-127"/>
              <a:ea typeface="나눔스퀘어 네오 Bold" panose="00000800000000000000" pitchFamily="2" charset="-127"/>
            </a:endParaRPr>
          </a:p>
        </p:txBody>
      </p:sp>
    </p:spTree>
    <p:extLst>
      <p:ext uri="{BB962C8B-B14F-4D97-AF65-F5344CB8AC3E}">
        <p14:creationId xmlns:p14="http://schemas.microsoft.com/office/powerpoint/2010/main" val="3140544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3" name="그림 42"/>
          <p:cNvPicPr>
            <a:picLocks noChangeAspect="1"/>
          </p:cNvPicPr>
          <p:nvPr/>
        </p:nvPicPr>
        <p:blipFill>
          <a:blip r:embed="rId2"/>
          <a:stretch>
            <a:fillRect/>
          </a:stretch>
        </p:blipFill>
        <p:spPr>
          <a:xfrm>
            <a:off x="721766" y="818368"/>
            <a:ext cx="10975901" cy="5066845"/>
          </a:xfrm>
          <a:prstGeom prst="rect">
            <a:avLst/>
          </a:prstGeom>
        </p:spPr>
      </p:pic>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02</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기능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6" name="TextBox 5"/>
          <p:cNvSpPr txBox="1"/>
          <p:nvPr/>
        </p:nvSpPr>
        <p:spPr>
          <a:xfrm>
            <a:off x="4236386" y="117517"/>
            <a:ext cx="3738880" cy="1015663"/>
          </a:xfrm>
          <a:prstGeom prst="rect">
            <a:avLst/>
          </a:prstGeom>
          <a:noFill/>
        </p:spPr>
        <p:txBody>
          <a:bodyPr wrap="square" rtlCol="0">
            <a:spAutoFit/>
          </a:bodyPr>
          <a:lstStyle/>
          <a:p>
            <a:pPr algn="ct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How </a:t>
            </a:r>
            <a:r>
              <a:rPr lang="en-US" altLang="ko-KR" sz="6000"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Planto</a:t>
            </a: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a:t>
            </a:r>
            <a:endParaRPr lang="ko-KR" altLang="en-US" sz="60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
        <p:nvSpPr>
          <p:cNvPr id="44" name="TextBox 43"/>
          <p:cNvSpPr txBox="1"/>
          <p:nvPr/>
        </p:nvSpPr>
        <p:spPr>
          <a:xfrm>
            <a:off x="395212" y="3328676"/>
            <a:ext cx="1889760" cy="369332"/>
          </a:xfrm>
          <a:prstGeom prst="rect">
            <a:avLst/>
          </a:prstGeom>
          <a:noFill/>
        </p:spPr>
        <p:txBody>
          <a:bodyPr wrap="square" rtlCol="0">
            <a:spAutoFit/>
          </a:bodyPr>
          <a:lstStyle/>
          <a:p>
            <a:pPr algn="ctr"/>
            <a:r>
              <a:rPr lang="ko-KR" altLang="en-US" dirty="0" smtClean="0">
                <a:solidFill>
                  <a:schemeClr val="bg2">
                    <a:lumMod val="25000"/>
                  </a:schemeClr>
                </a:solidFill>
                <a:latin typeface="나눔스퀘어 네오 Bold" panose="00000800000000000000" pitchFamily="2" charset="-127"/>
                <a:ea typeface="나눔스퀘어 네오 Bold" panose="00000800000000000000" pitchFamily="2" charset="-127"/>
              </a:rPr>
              <a:t>사용자 로그인</a:t>
            </a:r>
            <a:endParaRPr lang="ko-KR" altLang="en-US" dirty="0">
              <a:solidFill>
                <a:schemeClr val="bg2">
                  <a:lumMod val="25000"/>
                </a:schemeClr>
              </a:solidFill>
              <a:latin typeface="나눔스퀘어 네오 Bold" panose="00000800000000000000" pitchFamily="2" charset="-127"/>
              <a:ea typeface="나눔스퀘어 네오 Bold" panose="00000800000000000000" pitchFamily="2" charset="-127"/>
            </a:endParaRPr>
          </a:p>
        </p:txBody>
      </p:sp>
      <p:sp>
        <p:nvSpPr>
          <p:cNvPr id="45" name="TextBox 44"/>
          <p:cNvSpPr txBox="1"/>
          <p:nvPr/>
        </p:nvSpPr>
        <p:spPr>
          <a:xfrm>
            <a:off x="2510448" y="3360942"/>
            <a:ext cx="1889760" cy="369332"/>
          </a:xfrm>
          <a:prstGeom prst="rect">
            <a:avLst/>
          </a:prstGeom>
          <a:noFill/>
        </p:spPr>
        <p:txBody>
          <a:bodyPr wrap="square" rtlCol="0">
            <a:spAutoFit/>
          </a:bodyPr>
          <a:lstStyle/>
          <a:p>
            <a:pPr algn="ctr"/>
            <a:r>
              <a:rPr lang="ko-KR" altLang="en-US" dirty="0" smtClean="0">
                <a:solidFill>
                  <a:schemeClr val="bg2">
                    <a:lumMod val="25000"/>
                  </a:schemeClr>
                </a:solidFill>
                <a:latin typeface="나눔스퀘어 네오 Bold" panose="00000800000000000000" pitchFamily="2" charset="-127"/>
                <a:ea typeface="나눔스퀘어 네오 Bold" panose="00000800000000000000" pitchFamily="2" charset="-127"/>
              </a:rPr>
              <a:t>화분 등록</a:t>
            </a:r>
            <a:endParaRPr lang="ko-KR" altLang="en-US" dirty="0">
              <a:solidFill>
                <a:schemeClr val="bg2">
                  <a:lumMod val="25000"/>
                </a:schemeClr>
              </a:solidFill>
              <a:latin typeface="나눔스퀘어 네오 Bold" panose="00000800000000000000" pitchFamily="2" charset="-127"/>
              <a:ea typeface="나눔스퀘어 네오 Bold" panose="00000800000000000000" pitchFamily="2" charset="-127"/>
            </a:endParaRPr>
          </a:p>
        </p:txBody>
      </p:sp>
      <p:sp>
        <p:nvSpPr>
          <p:cNvPr id="46" name="TextBox 45"/>
          <p:cNvSpPr txBox="1"/>
          <p:nvPr/>
        </p:nvSpPr>
        <p:spPr>
          <a:xfrm>
            <a:off x="4266866" y="3360942"/>
            <a:ext cx="1889760" cy="369332"/>
          </a:xfrm>
          <a:prstGeom prst="rect">
            <a:avLst/>
          </a:prstGeom>
          <a:noFill/>
        </p:spPr>
        <p:txBody>
          <a:bodyPr wrap="square" rtlCol="0">
            <a:spAutoFit/>
          </a:bodyPr>
          <a:lstStyle/>
          <a:p>
            <a:pPr algn="ctr"/>
            <a:r>
              <a:rPr lang="ko-KR" altLang="en-US" dirty="0" smtClean="0">
                <a:solidFill>
                  <a:schemeClr val="bg2">
                    <a:lumMod val="25000"/>
                  </a:schemeClr>
                </a:solidFill>
                <a:latin typeface="나눔스퀘어 네오 Bold" panose="00000800000000000000" pitchFamily="2" charset="-127"/>
                <a:ea typeface="나눔스퀘어 네오 Bold" panose="00000800000000000000" pitchFamily="2" charset="-127"/>
              </a:rPr>
              <a:t>식물 등록</a:t>
            </a:r>
            <a:endParaRPr lang="ko-KR" altLang="en-US" dirty="0">
              <a:solidFill>
                <a:schemeClr val="bg2">
                  <a:lumMod val="25000"/>
                </a:schemeClr>
              </a:solidFill>
              <a:latin typeface="나눔스퀘어 네오 Bold" panose="00000800000000000000" pitchFamily="2" charset="-127"/>
              <a:ea typeface="나눔스퀘어 네오 Bold" panose="00000800000000000000" pitchFamily="2" charset="-127"/>
            </a:endParaRPr>
          </a:p>
        </p:txBody>
      </p:sp>
      <p:sp>
        <p:nvSpPr>
          <p:cNvPr id="47" name="TextBox 46"/>
          <p:cNvSpPr txBox="1"/>
          <p:nvPr/>
        </p:nvSpPr>
        <p:spPr>
          <a:xfrm>
            <a:off x="9040400" y="2970761"/>
            <a:ext cx="2672080" cy="584775"/>
          </a:xfrm>
          <a:prstGeom prst="rect">
            <a:avLst/>
          </a:prstGeom>
          <a:noFill/>
        </p:spPr>
        <p:txBody>
          <a:bodyPr wrap="square" rtlCol="0">
            <a:spAutoFit/>
          </a:bodyPr>
          <a:lstStyle/>
          <a:p>
            <a:pPr algn="ctr"/>
            <a:r>
              <a:rPr lang="ko-KR" altLang="en-US" sz="16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센서 데이터 및 상호작용</a:t>
            </a:r>
            <a:r>
              <a:rPr lang="en-US" altLang="ko-KR" sz="16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a:t>
            </a:r>
          </a:p>
          <a:p>
            <a:pPr algn="ctr"/>
            <a:r>
              <a:rPr lang="ko-KR" altLang="en-US" sz="1600" dirty="0" err="1" smtClean="0">
                <a:solidFill>
                  <a:schemeClr val="bg2">
                    <a:lumMod val="25000"/>
                  </a:schemeClr>
                </a:solidFill>
                <a:latin typeface="나눔스퀘어 네오 Bold" panose="00000800000000000000" pitchFamily="2" charset="-127"/>
                <a:ea typeface="나눔스퀘어 네오 Bold" panose="00000800000000000000" pitchFamily="2" charset="-127"/>
              </a:rPr>
              <a:t>플랜토의</a:t>
            </a:r>
            <a:r>
              <a:rPr lang="ko-KR" altLang="en-US" sz="16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 호감도 변화</a:t>
            </a:r>
            <a:endParaRPr lang="en-US" altLang="ko-KR" sz="1600" dirty="0" smtClean="0">
              <a:solidFill>
                <a:schemeClr val="bg2">
                  <a:lumMod val="25000"/>
                </a:schemeClr>
              </a:solidFill>
              <a:latin typeface="나눔스퀘어 네오 Bold" panose="00000800000000000000" pitchFamily="2" charset="-127"/>
              <a:ea typeface="나눔스퀘어 네오 Bold" panose="00000800000000000000" pitchFamily="2" charset="-127"/>
            </a:endParaRPr>
          </a:p>
        </p:txBody>
      </p:sp>
      <p:sp>
        <p:nvSpPr>
          <p:cNvPr id="48" name="TextBox 47"/>
          <p:cNvSpPr txBox="1"/>
          <p:nvPr/>
        </p:nvSpPr>
        <p:spPr>
          <a:xfrm>
            <a:off x="6262473" y="3405620"/>
            <a:ext cx="2672080" cy="584775"/>
          </a:xfrm>
          <a:prstGeom prst="rect">
            <a:avLst/>
          </a:prstGeom>
          <a:noFill/>
        </p:spPr>
        <p:txBody>
          <a:bodyPr wrap="square" rtlCol="0">
            <a:spAutoFit/>
          </a:bodyPr>
          <a:lstStyle/>
          <a:p>
            <a:pPr algn="ctr"/>
            <a:r>
              <a:rPr lang="ko-KR" altLang="en-US" sz="16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센서 데이터 및 상호작용</a:t>
            </a:r>
            <a:r>
              <a:rPr lang="en-US" altLang="ko-KR" sz="16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a:t>
            </a:r>
          </a:p>
          <a:p>
            <a:pPr algn="ctr"/>
            <a:r>
              <a:rPr lang="ko-KR" altLang="en-US" sz="1600" dirty="0" err="1" smtClean="0">
                <a:solidFill>
                  <a:schemeClr val="bg2">
                    <a:lumMod val="25000"/>
                  </a:schemeClr>
                </a:solidFill>
                <a:latin typeface="나눔스퀘어 네오 Bold" panose="00000800000000000000" pitchFamily="2" charset="-127"/>
                <a:ea typeface="나눔스퀘어 네오 Bold" panose="00000800000000000000" pitchFamily="2" charset="-127"/>
              </a:rPr>
              <a:t>플랜토의</a:t>
            </a:r>
            <a:r>
              <a:rPr lang="ko-KR" altLang="en-US" sz="16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 표정 변화</a:t>
            </a:r>
            <a:endParaRPr lang="en-US" altLang="ko-KR" sz="1600" dirty="0" smtClean="0">
              <a:solidFill>
                <a:schemeClr val="bg2">
                  <a:lumMod val="25000"/>
                </a:schemeClr>
              </a:solidFill>
              <a:latin typeface="나눔스퀘어 네오 Bold" panose="00000800000000000000" pitchFamily="2" charset="-127"/>
              <a:ea typeface="나눔스퀘어 네오 Bold" panose="00000800000000000000" pitchFamily="2" charset="-127"/>
            </a:endParaRPr>
          </a:p>
        </p:txBody>
      </p:sp>
      <p:sp>
        <p:nvSpPr>
          <p:cNvPr id="49" name="TextBox 48"/>
          <p:cNvSpPr txBox="1"/>
          <p:nvPr/>
        </p:nvSpPr>
        <p:spPr>
          <a:xfrm>
            <a:off x="8079157" y="5992872"/>
            <a:ext cx="3785767" cy="584775"/>
          </a:xfrm>
          <a:prstGeom prst="rect">
            <a:avLst/>
          </a:prstGeom>
          <a:noFill/>
        </p:spPr>
        <p:txBody>
          <a:bodyPr wrap="square" rtlCol="0">
            <a:spAutoFit/>
          </a:bodyPr>
          <a:lstStyle/>
          <a:p>
            <a:pPr algn="ctr"/>
            <a:r>
              <a:rPr lang="ko-KR" altLang="en-US" sz="1600" dirty="0" smtClean="0">
                <a:solidFill>
                  <a:srgbClr val="464646"/>
                </a:solidFill>
                <a:latin typeface="나눔스퀘어 네오 Bold" panose="00000800000000000000" pitchFamily="2" charset="-127"/>
                <a:ea typeface="나눔스퀘어 네오 Bold" panose="00000800000000000000" pitchFamily="2" charset="-127"/>
              </a:rPr>
              <a:t>호감도</a:t>
            </a:r>
            <a:r>
              <a:rPr lang="en-US" altLang="ko-KR" sz="1600" dirty="0" smtClean="0">
                <a:solidFill>
                  <a:srgbClr val="464646"/>
                </a:solidFill>
                <a:latin typeface="나눔스퀘어 네오 Bold" panose="00000800000000000000" pitchFamily="2" charset="-127"/>
                <a:ea typeface="나눔스퀘어 네오 Bold" panose="00000800000000000000" pitchFamily="2" charset="-127"/>
              </a:rPr>
              <a:t>/</a:t>
            </a:r>
            <a:r>
              <a:rPr lang="ko-KR" altLang="en-US" sz="1600" dirty="0" smtClean="0">
                <a:solidFill>
                  <a:srgbClr val="464646"/>
                </a:solidFill>
                <a:latin typeface="나눔스퀘어 네오 Bold" panose="00000800000000000000" pitchFamily="2" charset="-127"/>
                <a:ea typeface="나눔스퀘어 네오 Bold" panose="00000800000000000000" pitchFamily="2" charset="-127"/>
              </a:rPr>
              <a:t>교감 데이터로</a:t>
            </a:r>
            <a:endParaRPr lang="en-US" altLang="ko-KR" sz="1600" dirty="0" smtClean="0">
              <a:solidFill>
                <a:srgbClr val="464646"/>
              </a:solidFill>
              <a:latin typeface="나눔스퀘어 네오 Bold" panose="00000800000000000000" pitchFamily="2" charset="-127"/>
              <a:ea typeface="나눔스퀘어 네오 Bold" panose="00000800000000000000" pitchFamily="2" charset="-127"/>
            </a:endParaRPr>
          </a:p>
          <a:p>
            <a:pPr algn="ctr"/>
            <a:r>
              <a:rPr lang="ko-KR" altLang="en-US" sz="1600" dirty="0" err="1" smtClean="0">
                <a:solidFill>
                  <a:srgbClr val="464646"/>
                </a:solidFill>
                <a:latin typeface="나눔스퀘어 네오 Bold" panose="00000800000000000000" pitchFamily="2" charset="-127"/>
                <a:ea typeface="나눔스퀘어 네오 Bold" panose="00000800000000000000" pitchFamily="2" charset="-127"/>
              </a:rPr>
              <a:t>플랜토</a:t>
            </a:r>
            <a:r>
              <a:rPr lang="ko-KR" altLang="en-US" sz="1600" dirty="0" smtClean="0">
                <a:solidFill>
                  <a:srgbClr val="464646"/>
                </a:solidFill>
                <a:latin typeface="나눔스퀘어 네오 Bold" panose="00000800000000000000" pitchFamily="2" charset="-127"/>
                <a:ea typeface="나눔스퀘어 네오 Bold" panose="00000800000000000000" pitchFamily="2" charset="-127"/>
              </a:rPr>
              <a:t> 성향 결정</a:t>
            </a:r>
            <a:r>
              <a:rPr lang="en-US" altLang="ko-KR" sz="1600" dirty="0" smtClean="0">
                <a:solidFill>
                  <a:srgbClr val="464646"/>
                </a:solidFill>
                <a:latin typeface="나눔스퀘어 네오 Bold" panose="00000800000000000000" pitchFamily="2" charset="-127"/>
                <a:ea typeface="나눔스퀘어 네오 Bold" panose="00000800000000000000" pitchFamily="2" charset="-127"/>
              </a:rPr>
              <a:t>, </a:t>
            </a:r>
            <a:r>
              <a:rPr lang="ko-KR" altLang="en-US" sz="1600" dirty="0" smtClean="0">
                <a:solidFill>
                  <a:srgbClr val="464646"/>
                </a:solidFill>
                <a:latin typeface="나눔스퀘어 네오 Bold" panose="00000800000000000000" pitchFamily="2" charset="-127"/>
                <a:ea typeface="나눔스퀘어 네오 Bold" panose="00000800000000000000" pitchFamily="2" charset="-127"/>
              </a:rPr>
              <a:t>기본 표정 테마 변경</a:t>
            </a:r>
            <a:endParaRPr lang="en-US" altLang="ko-KR" sz="1600" dirty="0" smtClean="0">
              <a:solidFill>
                <a:srgbClr val="464646"/>
              </a:solidFill>
              <a:latin typeface="나눔스퀘어 네오 Bold" panose="00000800000000000000" pitchFamily="2" charset="-127"/>
              <a:ea typeface="나눔스퀘어 네오 Bold" panose="00000800000000000000" pitchFamily="2" charset="-127"/>
            </a:endParaRPr>
          </a:p>
        </p:txBody>
      </p:sp>
      <p:sp>
        <p:nvSpPr>
          <p:cNvPr id="50" name="TextBox 49"/>
          <p:cNvSpPr txBox="1"/>
          <p:nvPr/>
        </p:nvSpPr>
        <p:spPr>
          <a:xfrm>
            <a:off x="3455328" y="5928405"/>
            <a:ext cx="3785767" cy="584775"/>
          </a:xfrm>
          <a:prstGeom prst="rect">
            <a:avLst/>
          </a:prstGeom>
          <a:noFill/>
        </p:spPr>
        <p:txBody>
          <a:bodyPr wrap="square" rtlCol="0">
            <a:spAutoFit/>
          </a:bodyPr>
          <a:lstStyle/>
          <a:p>
            <a:pPr algn="ctr"/>
            <a:r>
              <a:rPr lang="ko-KR" altLang="en-US" sz="1600" dirty="0" smtClean="0">
                <a:solidFill>
                  <a:srgbClr val="464646"/>
                </a:solidFill>
                <a:latin typeface="나눔스퀘어 네오 Bold" panose="00000800000000000000" pitchFamily="2" charset="-127"/>
                <a:ea typeface="나눔스퀘어 네오 Bold" panose="00000800000000000000" pitchFamily="2" charset="-127"/>
              </a:rPr>
              <a:t>상호작용 데이터를 활용해</a:t>
            </a:r>
            <a:endParaRPr lang="en-US" altLang="ko-KR" sz="1600" dirty="0" smtClean="0">
              <a:solidFill>
                <a:srgbClr val="464646"/>
              </a:solidFill>
              <a:latin typeface="나눔스퀘어 네오 Bold" panose="00000800000000000000" pitchFamily="2" charset="-127"/>
              <a:ea typeface="나눔스퀘어 네오 Bold" panose="00000800000000000000" pitchFamily="2" charset="-127"/>
            </a:endParaRPr>
          </a:p>
          <a:p>
            <a:pPr algn="ctr"/>
            <a:r>
              <a:rPr lang="ko-KR" altLang="en-US" sz="1600" dirty="0" smtClean="0">
                <a:solidFill>
                  <a:srgbClr val="464646"/>
                </a:solidFill>
                <a:latin typeface="나눔스퀘어 네오 Bold" panose="00000800000000000000" pitchFamily="2" charset="-127"/>
                <a:ea typeface="나눔스퀘어 네오 Bold" panose="00000800000000000000" pitchFamily="2" charset="-127"/>
              </a:rPr>
              <a:t>업적 달성 시스템 추가</a:t>
            </a:r>
            <a:endParaRPr lang="en-US" altLang="ko-KR" sz="1600" dirty="0" smtClean="0">
              <a:solidFill>
                <a:srgbClr val="464646"/>
              </a:solidFill>
              <a:latin typeface="나눔스퀘어 네오 Bold" panose="00000800000000000000" pitchFamily="2" charset="-127"/>
              <a:ea typeface="나눔스퀘어 네오 Bold" panose="00000800000000000000" pitchFamily="2" charset="-127"/>
            </a:endParaRPr>
          </a:p>
        </p:txBody>
      </p:sp>
      <p:sp>
        <p:nvSpPr>
          <p:cNvPr id="51" name="TextBox 50"/>
          <p:cNvSpPr txBox="1"/>
          <p:nvPr/>
        </p:nvSpPr>
        <p:spPr>
          <a:xfrm>
            <a:off x="10702486" y="163684"/>
            <a:ext cx="1676400" cy="338554"/>
          </a:xfrm>
          <a:prstGeom prst="rect">
            <a:avLst/>
          </a:prstGeom>
          <a:noFill/>
        </p:spPr>
        <p:txBody>
          <a:bodyPr wrap="square" rtlCol="0">
            <a:spAutoFit/>
          </a:bodyPr>
          <a:lstStyle/>
          <a:p>
            <a:r>
              <a:rPr lang="ko-KR" altLang="en-US" sz="1600" dirty="0" smtClean="0">
                <a:solidFill>
                  <a:schemeClr val="bg1">
                    <a:lumMod val="50000"/>
                  </a:schemeClr>
                </a:solidFill>
                <a:latin typeface="나눔스퀘어 네오 Regular" panose="00000500000000000000" pitchFamily="2" charset="-127"/>
                <a:ea typeface="나눔스퀘어 네오 Regular" panose="00000500000000000000" pitchFamily="2" charset="-127"/>
              </a:rPr>
              <a:t>서비스 흐름도</a:t>
            </a:r>
            <a:endParaRPr lang="ko-KR" altLang="en-US" sz="1600" dirty="0">
              <a:solidFill>
                <a:schemeClr val="bg1">
                  <a:lumMod val="50000"/>
                </a:schemeClr>
              </a:solidFill>
              <a:latin typeface="나눔스퀘어 네오 Regular" panose="00000500000000000000" pitchFamily="2" charset="-127"/>
              <a:ea typeface="나눔스퀘어 네오 Regular" panose="00000500000000000000" pitchFamily="2" charset="-127"/>
            </a:endParaRPr>
          </a:p>
        </p:txBody>
      </p:sp>
    </p:spTree>
    <p:extLst>
      <p:ext uri="{BB962C8B-B14F-4D97-AF65-F5344CB8AC3E}">
        <p14:creationId xmlns:p14="http://schemas.microsoft.com/office/powerpoint/2010/main" val="21434877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직사각형 1"/>
          <p:cNvSpPr/>
          <p:nvPr/>
        </p:nvSpPr>
        <p:spPr>
          <a:xfrm>
            <a:off x="0" y="1310640"/>
            <a:ext cx="12192000" cy="554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02</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기능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6" name="TextBox 5"/>
          <p:cNvSpPr txBox="1"/>
          <p:nvPr/>
        </p:nvSpPr>
        <p:spPr>
          <a:xfrm>
            <a:off x="4236386" y="117517"/>
            <a:ext cx="3738880" cy="1015663"/>
          </a:xfrm>
          <a:prstGeom prst="rect">
            <a:avLst/>
          </a:prstGeom>
          <a:noFill/>
        </p:spPr>
        <p:txBody>
          <a:bodyPr wrap="square" rtlCol="0">
            <a:spAutoFit/>
          </a:bodyPr>
          <a:lstStyle/>
          <a:p>
            <a:pPr algn="ct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How </a:t>
            </a:r>
            <a:r>
              <a:rPr lang="en-US" altLang="ko-KR" sz="6000"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Planto</a:t>
            </a: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a:t>
            </a:r>
            <a:endParaRPr lang="ko-KR" altLang="en-US" sz="60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
        <p:nvSpPr>
          <p:cNvPr id="51" name="TextBox 50"/>
          <p:cNvSpPr txBox="1"/>
          <p:nvPr/>
        </p:nvSpPr>
        <p:spPr>
          <a:xfrm>
            <a:off x="10702486" y="163684"/>
            <a:ext cx="1367594" cy="338554"/>
          </a:xfrm>
          <a:prstGeom prst="rect">
            <a:avLst/>
          </a:prstGeom>
          <a:noFill/>
        </p:spPr>
        <p:txBody>
          <a:bodyPr wrap="square" rtlCol="0">
            <a:spAutoFit/>
          </a:bodyPr>
          <a:lstStyle/>
          <a:p>
            <a:pPr algn="r"/>
            <a:r>
              <a:rPr lang="ko-KR" altLang="en-US" sz="1600" dirty="0" err="1" smtClean="0">
                <a:solidFill>
                  <a:schemeClr val="bg1">
                    <a:lumMod val="50000"/>
                  </a:schemeClr>
                </a:solidFill>
                <a:latin typeface="나눔스퀘어 네오 Regular" panose="00000500000000000000" pitchFamily="2" charset="-127"/>
                <a:ea typeface="나눔스퀘어 네오 Regular" panose="00000500000000000000" pitchFamily="2" charset="-127"/>
              </a:rPr>
              <a:t>목업</a:t>
            </a:r>
            <a:endParaRPr lang="ko-KR" altLang="en-US" sz="1600" dirty="0">
              <a:solidFill>
                <a:schemeClr val="bg1">
                  <a:lumMod val="50000"/>
                </a:schemeClr>
              </a:solidFill>
              <a:latin typeface="나눔스퀘어 네오 Regular" panose="00000500000000000000" pitchFamily="2" charset="-127"/>
              <a:ea typeface="나눔스퀘어 네오 Regular" panose="00000500000000000000" pitchFamily="2" charset="-127"/>
            </a:endParaRPr>
          </a:p>
        </p:txBody>
      </p:sp>
      <p:grpSp>
        <p:nvGrpSpPr>
          <p:cNvPr id="13" name="그룹 12"/>
          <p:cNvGrpSpPr/>
          <p:nvPr/>
        </p:nvGrpSpPr>
        <p:grpSpPr>
          <a:xfrm>
            <a:off x="502205" y="1586151"/>
            <a:ext cx="7124781" cy="4832501"/>
            <a:chOff x="2445939" y="1608062"/>
            <a:chExt cx="7124781" cy="4832501"/>
          </a:xfrm>
        </p:grpSpPr>
        <p:pic>
          <p:nvPicPr>
            <p:cNvPr id="15" name="그림 14"/>
            <p:cNvPicPr>
              <a:picLocks noChangeAspect="1"/>
            </p:cNvPicPr>
            <p:nvPr/>
          </p:nvPicPr>
          <p:blipFill>
            <a:blip r:embed="rId2"/>
            <a:stretch>
              <a:fillRect/>
            </a:stretch>
          </p:blipFill>
          <p:spPr>
            <a:xfrm>
              <a:off x="4781174" y="1622251"/>
              <a:ext cx="2307192" cy="4765451"/>
            </a:xfrm>
            <a:prstGeom prst="rect">
              <a:avLst/>
            </a:prstGeom>
          </p:spPr>
        </p:pic>
        <p:pic>
          <p:nvPicPr>
            <p:cNvPr id="16" name="그림 15"/>
            <p:cNvPicPr>
              <a:picLocks noChangeAspect="1"/>
            </p:cNvPicPr>
            <p:nvPr/>
          </p:nvPicPr>
          <p:blipFill rotWithShape="1">
            <a:blip r:embed="rId3"/>
            <a:srcRect r="6755" b="2420"/>
            <a:stretch/>
          </p:blipFill>
          <p:spPr>
            <a:xfrm>
              <a:off x="7203438" y="1608062"/>
              <a:ext cx="2367282" cy="4832501"/>
            </a:xfrm>
            <a:prstGeom prst="rect">
              <a:avLst/>
            </a:prstGeom>
          </p:spPr>
        </p:pic>
        <p:pic>
          <p:nvPicPr>
            <p:cNvPr id="17" name="그림 16"/>
            <p:cNvPicPr>
              <a:picLocks noChangeAspect="1"/>
            </p:cNvPicPr>
            <p:nvPr/>
          </p:nvPicPr>
          <p:blipFill>
            <a:blip r:embed="rId4"/>
            <a:stretch>
              <a:fillRect/>
            </a:stretch>
          </p:blipFill>
          <p:spPr>
            <a:xfrm>
              <a:off x="2445939" y="1717005"/>
              <a:ext cx="2304755" cy="4670697"/>
            </a:xfrm>
            <a:prstGeom prst="rect">
              <a:avLst/>
            </a:prstGeom>
          </p:spPr>
        </p:pic>
      </p:grpSp>
    </p:spTree>
    <p:extLst>
      <p:ext uri="{BB962C8B-B14F-4D97-AF65-F5344CB8AC3E}">
        <p14:creationId xmlns:p14="http://schemas.microsoft.com/office/powerpoint/2010/main" val="1124392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직사각형 1"/>
          <p:cNvSpPr/>
          <p:nvPr/>
        </p:nvSpPr>
        <p:spPr>
          <a:xfrm>
            <a:off x="0" y="1310640"/>
            <a:ext cx="12192000" cy="554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02</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기능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6" name="TextBox 5"/>
          <p:cNvSpPr txBox="1"/>
          <p:nvPr/>
        </p:nvSpPr>
        <p:spPr>
          <a:xfrm>
            <a:off x="4236386" y="117517"/>
            <a:ext cx="3738880" cy="1015663"/>
          </a:xfrm>
          <a:prstGeom prst="rect">
            <a:avLst/>
          </a:prstGeom>
          <a:noFill/>
        </p:spPr>
        <p:txBody>
          <a:bodyPr wrap="square" rtlCol="0">
            <a:spAutoFit/>
          </a:bodyPr>
          <a:lstStyle/>
          <a:p>
            <a:pPr algn="ct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How </a:t>
            </a:r>
            <a:r>
              <a:rPr lang="en-US" altLang="ko-KR" sz="6000"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Planto</a:t>
            </a: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a:t>
            </a:r>
            <a:endParaRPr lang="ko-KR" altLang="en-US" sz="60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
        <p:nvSpPr>
          <p:cNvPr id="51" name="TextBox 50"/>
          <p:cNvSpPr txBox="1"/>
          <p:nvPr/>
        </p:nvSpPr>
        <p:spPr>
          <a:xfrm>
            <a:off x="10702486" y="163684"/>
            <a:ext cx="1367594" cy="338554"/>
          </a:xfrm>
          <a:prstGeom prst="rect">
            <a:avLst/>
          </a:prstGeom>
          <a:noFill/>
        </p:spPr>
        <p:txBody>
          <a:bodyPr wrap="square" rtlCol="0">
            <a:spAutoFit/>
          </a:bodyPr>
          <a:lstStyle/>
          <a:p>
            <a:pPr algn="r"/>
            <a:r>
              <a:rPr lang="ko-KR" altLang="en-US" sz="1600" dirty="0" err="1" smtClean="0">
                <a:solidFill>
                  <a:schemeClr val="bg1">
                    <a:lumMod val="50000"/>
                  </a:schemeClr>
                </a:solidFill>
                <a:latin typeface="나눔스퀘어 네오 Regular" panose="00000500000000000000" pitchFamily="2" charset="-127"/>
                <a:ea typeface="나눔스퀘어 네오 Regular" panose="00000500000000000000" pitchFamily="2" charset="-127"/>
              </a:rPr>
              <a:t>목업</a:t>
            </a:r>
            <a:endParaRPr lang="ko-KR" altLang="en-US" sz="1600" dirty="0">
              <a:solidFill>
                <a:schemeClr val="bg1">
                  <a:lumMod val="50000"/>
                </a:schemeClr>
              </a:solidFill>
              <a:latin typeface="나눔스퀘어 네오 Regular" panose="00000500000000000000" pitchFamily="2" charset="-127"/>
              <a:ea typeface="나눔스퀘어 네오 Regular" panose="00000500000000000000" pitchFamily="2" charset="-127"/>
            </a:endParaRPr>
          </a:p>
        </p:txBody>
      </p:sp>
      <p:pic>
        <p:nvPicPr>
          <p:cNvPr id="19" name="그림 18"/>
          <p:cNvPicPr>
            <a:picLocks noChangeAspect="1"/>
          </p:cNvPicPr>
          <p:nvPr/>
        </p:nvPicPr>
        <p:blipFill>
          <a:blip r:embed="rId2"/>
          <a:stretch>
            <a:fillRect/>
          </a:stretch>
        </p:blipFill>
        <p:spPr>
          <a:xfrm>
            <a:off x="502205" y="1695094"/>
            <a:ext cx="2304755" cy="4670697"/>
          </a:xfrm>
          <a:prstGeom prst="rect">
            <a:avLst/>
          </a:prstGeom>
        </p:spPr>
      </p:pic>
      <p:grpSp>
        <p:nvGrpSpPr>
          <p:cNvPr id="10" name="그룹 9"/>
          <p:cNvGrpSpPr/>
          <p:nvPr/>
        </p:nvGrpSpPr>
        <p:grpSpPr>
          <a:xfrm>
            <a:off x="502205" y="1609285"/>
            <a:ext cx="7000697" cy="4756506"/>
            <a:chOff x="4225136" y="1690555"/>
            <a:chExt cx="6674271" cy="4531273"/>
          </a:xfrm>
        </p:grpSpPr>
        <p:pic>
          <p:nvPicPr>
            <p:cNvPr id="11" name="그림 10"/>
            <p:cNvPicPr>
              <a:picLocks noChangeAspect="1"/>
            </p:cNvPicPr>
            <p:nvPr/>
          </p:nvPicPr>
          <p:blipFill>
            <a:blip r:embed="rId3"/>
            <a:stretch>
              <a:fillRect/>
            </a:stretch>
          </p:blipFill>
          <p:spPr>
            <a:xfrm>
              <a:off x="4225136" y="1735943"/>
              <a:ext cx="2205266" cy="4455934"/>
            </a:xfrm>
            <a:prstGeom prst="rect">
              <a:avLst/>
            </a:prstGeom>
          </p:spPr>
        </p:pic>
        <p:pic>
          <p:nvPicPr>
            <p:cNvPr id="12" name="그림 11"/>
            <p:cNvPicPr>
              <a:picLocks noChangeAspect="1"/>
            </p:cNvPicPr>
            <p:nvPr/>
          </p:nvPicPr>
          <p:blipFill>
            <a:blip r:embed="rId4"/>
            <a:stretch>
              <a:fillRect/>
            </a:stretch>
          </p:blipFill>
          <p:spPr>
            <a:xfrm>
              <a:off x="6449774" y="1690555"/>
              <a:ext cx="2173053" cy="4501322"/>
            </a:xfrm>
            <a:prstGeom prst="rect">
              <a:avLst/>
            </a:prstGeom>
          </p:spPr>
        </p:pic>
        <p:pic>
          <p:nvPicPr>
            <p:cNvPr id="18" name="그림 17"/>
            <p:cNvPicPr>
              <a:picLocks noChangeAspect="1"/>
            </p:cNvPicPr>
            <p:nvPr/>
          </p:nvPicPr>
          <p:blipFill>
            <a:blip r:embed="rId5"/>
            <a:stretch>
              <a:fillRect/>
            </a:stretch>
          </p:blipFill>
          <p:spPr>
            <a:xfrm>
              <a:off x="8750597" y="1735943"/>
              <a:ext cx="2148810" cy="4485885"/>
            </a:xfrm>
            <a:prstGeom prst="rect">
              <a:avLst/>
            </a:prstGeom>
          </p:spPr>
        </p:pic>
      </p:grpSp>
    </p:spTree>
    <p:extLst>
      <p:ext uri="{BB962C8B-B14F-4D97-AF65-F5344CB8AC3E}">
        <p14:creationId xmlns:p14="http://schemas.microsoft.com/office/powerpoint/2010/main" val="2478127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직사각형 1"/>
          <p:cNvSpPr/>
          <p:nvPr/>
        </p:nvSpPr>
        <p:spPr>
          <a:xfrm>
            <a:off x="0" y="1310640"/>
            <a:ext cx="12192000" cy="554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02</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기능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6" name="TextBox 5"/>
          <p:cNvSpPr txBox="1"/>
          <p:nvPr/>
        </p:nvSpPr>
        <p:spPr>
          <a:xfrm>
            <a:off x="4236386" y="117517"/>
            <a:ext cx="3738880" cy="1015663"/>
          </a:xfrm>
          <a:prstGeom prst="rect">
            <a:avLst/>
          </a:prstGeom>
          <a:noFill/>
        </p:spPr>
        <p:txBody>
          <a:bodyPr wrap="square" rtlCol="0">
            <a:spAutoFit/>
          </a:bodyPr>
          <a:lstStyle/>
          <a:p>
            <a:pPr algn="ct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How </a:t>
            </a:r>
            <a:r>
              <a:rPr lang="en-US" altLang="ko-KR" sz="6000"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Planto</a:t>
            </a: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a:t>
            </a:r>
            <a:endParaRPr lang="ko-KR" altLang="en-US" sz="60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
        <p:nvSpPr>
          <p:cNvPr id="51" name="TextBox 50"/>
          <p:cNvSpPr txBox="1"/>
          <p:nvPr/>
        </p:nvSpPr>
        <p:spPr>
          <a:xfrm>
            <a:off x="10702486" y="163684"/>
            <a:ext cx="1367594" cy="338554"/>
          </a:xfrm>
          <a:prstGeom prst="rect">
            <a:avLst/>
          </a:prstGeom>
          <a:noFill/>
        </p:spPr>
        <p:txBody>
          <a:bodyPr wrap="square" rtlCol="0">
            <a:spAutoFit/>
          </a:bodyPr>
          <a:lstStyle/>
          <a:p>
            <a:pPr algn="r"/>
            <a:r>
              <a:rPr lang="ko-KR" altLang="en-US" sz="1600" dirty="0" err="1" smtClean="0">
                <a:solidFill>
                  <a:schemeClr val="bg1">
                    <a:lumMod val="50000"/>
                  </a:schemeClr>
                </a:solidFill>
                <a:latin typeface="나눔스퀘어 네오 Regular" panose="00000500000000000000" pitchFamily="2" charset="-127"/>
                <a:ea typeface="나눔스퀘어 네오 Regular" panose="00000500000000000000" pitchFamily="2" charset="-127"/>
              </a:rPr>
              <a:t>목업</a:t>
            </a:r>
            <a:endParaRPr lang="ko-KR" altLang="en-US" sz="1600" dirty="0">
              <a:solidFill>
                <a:schemeClr val="bg1">
                  <a:lumMod val="50000"/>
                </a:schemeClr>
              </a:solidFill>
              <a:latin typeface="나눔스퀘어 네오 Regular" panose="00000500000000000000" pitchFamily="2" charset="-127"/>
              <a:ea typeface="나눔스퀘어 네오 Regular" panose="00000500000000000000" pitchFamily="2" charset="-127"/>
            </a:endParaRPr>
          </a:p>
        </p:txBody>
      </p:sp>
      <p:grpSp>
        <p:nvGrpSpPr>
          <p:cNvPr id="3" name="그룹 2"/>
          <p:cNvGrpSpPr/>
          <p:nvPr/>
        </p:nvGrpSpPr>
        <p:grpSpPr>
          <a:xfrm>
            <a:off x="2568877" y="1615440"/>
            <a:ext cx="7073898" cy="4750351"/>
            <a:chOff x="505462" y="1643641"/>
            <a:chExt cx="7121001" cy="4824967"/>
          </a:xfrm>
        </p:grpSpPr>
        <p:pic>
          <p:nvPicPr>
            <p:cNvPr id="13" name="그림 12"/>
            <p:cNvPicPr>
              <a:picLocks noChangeAspect="1"/>
            </p:cNvPicPr>
            <p:nvPr/>
          </p:nvPicPr>
          <p:blipFill>
            <a:blip r:embed="rId2"/>
            <a:stretch>
              <a:fillRect/>
            </a:stretch>
          </p:blipFill>
          <p:spPr>
            <a:xfrm>
              <a:off x="505462" y="1643641"/>
              <a:ext cx="2295306" cy="4824967"/>
            </a:xfrm>
            <a:prstGeom prst="rect">
              <a:avLst/>
            </a:prstGeom>
          </p:spPr>
        </p:pic>
        <p:pic>
          <p:nvPicPr>
            <p:cNvPr id="15" name="그림 14"/>
            <p:cNvPicPr>
              <a:picLocks noChangeAspect="1"/>
            </p:cNvPicPr>
            <p:nvPr/>
          </p:nvPicPr>
          <p:blipFill>
            <a:blip r:embed="rId3"/>
            <a:stretch>
              <a:fillRect/>
            </a:stretch>
          </p:blipFill>
          <p:spPr>
            <a:xfrm>
              <a:off x="2856094" y="1676967"/>
              <a:ext cx="2303737" cy="4758314"/>
            </a:xfrm>
            <a:prstGeom prst="rect">
              <a:avLst/>
            </a:prstGeom>
          </p:spPr>
        </p:pic>
        <p:pic>
          <p:nvPicPr>
            <p:cNvPr id="16" name="그림 15"/>
            <p:cNvPicPr>
              <a:picLocks noChangeAspect="1"/>
            </p:cNvPicPr>
            <p:nvPr/>
          </p:nvPicPr>
          <p:blipFill>
            <a:blip r:embed="rId4"/>
            <a:stretch>
              <a:fillRect/>
            </a:stretch>
          </p:blipFill>
          <p:spPr>
            <a:xfrm>
              <a:off x="5320666" y="1690831"/>
              <a:ext cx="2305797" cy="4777777"/>
            </a:xfrm>
            <a:prstGeom prst="rect">
              <a:avLst/>
            </a:prstGeom>
          </p:spPr>
        </p:pic>
      </p:grpSp>
      <p:pic>
        <p:nvPicPr>
          <p:cNvPr id="22" name="그림 21"/>
          <p:cNvPicPr>
            <a:picLocks noChangeAspect="1"/>
          </p:cNvPicPr>
          <p:nvPr/>
        </p:nvPicPr>
        <p:blipFill>
          <a:blip r:embed="rId5"/>
          <a:stretch>
            <a:fillRect/>
          </a:stretch>
        </p:blipFill>
        <p:spPr>
          <a:xfrm>
            <a:off x="234774" y="1707428"/>
            <a:ext cx="2244058" cy="4615392"/>
          </a:xfrm>
          <a:prstGeom prst="rect">
            <a:avLst/>
          </a:prstGeom>
        </p:spPr>
      </p:pic>
    </p:spTree>
    <p:extLst>
      <p:ext uri="{BB962C8B-B14F-4D97-AF65-F5344CB8AC3E}">
        <p14:creationId xmlns:p14="http://schemas.microsoft.com/office/powerpoint/2010/main" val="31952345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02</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기능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4830" y="1473043"/>
            <a:ext cx="1485017" cy="3084834"/>
          </a:xfrm>
          <a:prstGeom prst="rect">
            <a:avLst/>
          </a:prstGeom>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52449" t="23923" r="22904" b="38653"/>
          <a:stretch/>
        </p:blipFill>
        <p:spPr>
          <a:xfrm>
            <a:off x="3172962" y="2284421"/>
            <a:ext cx="1910038" cy="1933522"/>
          </a:xfrm>
          <a:prstGeom prst="rect">
            <a:avLst/>
          </a:prstGeom>
        </p:spPr>
      </p:pic>
      <p:grpSp>
        <p:nvGrpSpPr>
          <p:cNvPr id="9" name="그룹 8"/>
          <p:cNvGrpSpPr/>
          <p:nvPr/>
        </p:nvGrpSpPr>
        <p:grpSpPr>
          <a:xfrm>
            <a:off x="5292887" y="1561146"/>
            <a:ext cx="1485017" cy="3084834"/>
            <a:chOff x="4178861" y="980388"/>
            <a:chExt cx="1727884" cy="3589344"/>
          </a:xfrm>
        </p:grpSpPr>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861" y="980388"/>
              <a:ext cx="1727884" cy="3589344"/>
            </a:xfrm>
            <a:prstGeom prst="rect">
              <a:avLst/>
            </a:prstGeom>
          </p:spPr>
        </p:pic>
        <p:pic>
          <p:nvPicPr>
            <p:cNvPr id="6" name="그림 5"/>
            <p:cNvPicPr>
              <a:picLocks noChangeAspect="1"/>
            </p:cNvPicPr>
            <p:nvPr/>
          </p:nvPicPr>
          <p:blipFill>
            <a:blip r:embed="rId4"/>
            <a:stretch>
              <a:fillRect/>
            </a:stretch>
          </p:blipFill>
          <p:spPr>
            <a:xfrm>
              <a:off x="4726524" y="3737175"/>
              <a:ext cx="632557" cy="393300"/>
            </a:xfrm>
            <a:prstGeom prst="rect">
              <a:avLst/>
            </a:prstGeom>
          </p:spPr>
        </p:pic>
        <p:sp>
          <p:nvSpPr>
            <p:cNvPr id="7" name="타원 6"/>
            <p:cNvSpPr/>
            <p:nvPr/>
          </p:nvSpPr>
          <p:spPr>
            <a:xfrm>
              <a:off x="4671060" y="3907155"/>
              <a:ext cx="152400" cy="112395"/>
            </a:xfrm>
            <a:prstGeom prst="ellipse">
              <a:avLst/>
            </a:prstGeom>
            <a:solidFill>
              <a:srgbClr val="F49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5239459" y="3907155"/>
              <a:ext cx="152400" cy="112395"/>
            </a:xfrm>
            <a:prstGeom prst="ellipse">
              <a:avLst/>
            </a:prstGeom>
            <a:solidFill>
              <a:srgbClr val="F49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그룹 12"/>
          <p:cNvGrpSpPr/>
          <p:nvPr/>
        </p:nvGrpSpPr>
        <p:grpSpPr>
          <a:xfrm>
            <a:off x="8559576" y="1640959"/>
            <a:ext cx="1446595" cy="3005021"/>
            <a:chOff x="8609459" y="1340178"/>
            <a:chExt cx="1727884" cy="3589344"/>
          </a:xfrm>
        </p:grpSpPr>
        <p:pic>
          <p:nvPicPr>
            <p:cNvPr id="15" name="그림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9459" y="1340178"/>
              <a:ext cx="1727884" cy="3589344"/>
            </a:xfrm>
            <a:prstGeom prst="rect">
              <a:avLst/>
            </a:prstGeom>
          </p:spPr>
        </p:pic>
        <p:pic>
          <p:nvPicPr>
            <p:cNvPr id="10" name="그림 9"/>
            <p:cNvPicPr>
              <a:picLocks noChangeAspect="1"/>
            </p:cNvPicPr>
            <p:nvPr/>
          </p:nvPicPr>
          <p:blipFill>
            <a:blip r:embed="rId5"/>
            <a:stretch>
              <a:fillRect/>
            </a:stretch>
          </p:blipFill>
          <p:spPr>
            <a:xfrm>
              <a:off x="9144803" y="4077109"/>
              <a:ext cx="657195" cy="413287"/>
            </a:xfrm>
            <a:prstGeom prst="rect">
              <a:avLst/>
            </a:prstGeom>
          </p:spPr>
        </p:pic>
      </p:grpSp>
      <p:pic>
        <p:nvPicPr>
          <p:cNvPr id="18" name="그림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300000">
            <a:off x="7059444" y="2016288"/>
            <a:ext cx="1017339" cy="1998344"/>
          </a:xfrm>
          <a:prstGeom prst="rect">
            <a:avLst/>
          </a:prstGeom>
        </p:spPr>
      </p:pic>
      <p:sp>
        <p:nvSpPr>
          <p:cNvPr id="21" name="TextBox 20"/>
          <p:cNvSpPr txBox="1"/>
          <p:nvPr/>
        </p:nvSpPr>
        <p:spPr>
          <a:xfrm>
            <a:off x="1087898" y="4645980"/>
            <a:ext cx="3738880" cy="1446550"/>
          </a:xfrm>
          <a:prstGeom prst="rect">
            <a:avLst/>
          </a:prstGeom>
          <a:noFill/>
        </p:spPr>
        <p:txBody>
          <a:bodyPr wrap="square" rtlCol="0">
            <a:spAutoFit/>
          </a:bodyPr>
          <a:lstStyle/>
          <a:p>
            <a:pPr algn="ctr"/>
            <a:r>
              <a:rPr lang="ko-KR" altLang="en-US" sz="4400"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플랜토를</a:t>
            </a:r>
            <a:r>
              <a:rPr lang="ko-KR" altLang="en-US"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 </a:t>
            </a:r>
            <a:endParaRPr lang="en-US" altLang="ko-KR"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a:p>
            <a:pPr algn="ctr"/>
            <a:r>
              <a:rPr lang="ko-KR" altLang="en-US"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쓰다듬으면</a:t>
            </a:r>
            <a:endParaRPr lang="ko-KR" altLang="en-US" sz="44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
        <p:nvSpPr>
          <p:cNvPr id="22" name="TextBox 21"/>
          <p:cNvSpPr txBox="1"/>
          <p:nvPr/>
        </p:nvSpPr>
        <p:spPr>
          <a:xfrm>
            <a:off x="4165955" y="4645980"/>
            <a:ext cx="3738880" cy="1446550"/>
          </a:xfrm>
          <a:prstGeom prst="rect">
            <a:avLst/>
          </a:prstGeom>
          <a:noFill/>
        </p:spPr>
        <p:txBody>
          <a:bodyPr wrap="square" rtlCol="0">
            <a:spAutoFit/>
          </a:bodyPr>
          <a:lstStyle/>
          <a:p>
            <a:pPr algn="ctr"/>
            <a:r>
              <a:rPr lang="ko-KR" altLang="en-US" sz="4400"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플랜토가</a:t>
            </a:r>
            <a:r>
              <a:rPr lang="ko-KR" altLang="en-US"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 </a:t>
            </a:r>
            <a:endParaRPr lang="en-US" altLang="ko-KR"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a:p>
            <a:pPr algn="ctr"/>
            <a:r>
              <a:rPr lang="ko-KR" altLang="en-US"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좋아해요</a:t>
            </a:r>
            <a:r>
              <a:rPr lang="en-US" altLang="ko-KR"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a:t>
            </a:r>
            <a:endParaRPr lang="ko-KR" altLang="en-US" sz="44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
        <p:nvSpPr>
          <p:cNvPr id="23" name="TextBox 22"/>
          <p:cNvSpPr txBox="1"/>
          <p:nvPr/>
        </p:nvSpPr>
        <p:spPr>
          <a:xfrm>
            <a:off x="7413433" y="4633813"/>
            <a:ext cx="3738880" cy="1446550"/>
          </a:xfrm>
          <a:prstGeom prst="rect">
            <a:avLst/>
          </a:prstGeom>
          <a:noFill/>
        </p:spPr>
        <p:txBody>
          <a:bodyPr wrap="square" rtlCol="0">
            <a:spAutoFit/>
          </a:bodyPr>
          <a:lstStyle/>
          <a:p>
            <a:pPr algn="ctr"/>
            <a:r>
              <a:rPr lang="ko-KR" altLang="en-US"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장난을 치면</a:t>
            </a:r>
            <a:endParaRPr lang="en-US" altLang="ko-KR"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a:p>
            <a:pPr algn="ctr"/>
            <a:r>
              <a:rPr lang="ko-KR" altLang="en-US"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아파해요</a:t>
            </a:r>
            <a:r>
              <a:rPr lang="en-US" altLang="ko-KR" sz="44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a:t>
            </a:r>
            <a:endParaRPr lang="en-US" altLang="ko-KR"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
        <p:nvSpPr>
          <p:cNvPr id="24" name="TextBox 23"/>
          <p:cNvSpPr txBox="1"/>
          <p:nvPr/>
        </p:nvSpPr>
        <p:spPr>
          <a:xfrm>
            <a:off x="3746557" y="414189"/>
            <a:ext cx="4577676" cy="769441"/>
          </a:xfrm>
          <a:prstGeom prst="rect">
            <a:avLst/>
          </a:prstGeom>
          <a:noFill/>
        </p:spPr>
        <p:txBody>
          <a:bodyPr wrap="square" rtlCol="0">
            <a:spAutoFit/>
          </a:bodyPr>
          <a:lstStyle/>
          <a:p>
            <a:pPr algn="ctr"/>
            <a:r>
              <a:rPr lang="ko-KR" altLang="en-US" sz="4400" u="sng"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식물 교감 센서</a:t>
            </a:r>
            <a:endParaRPr lang="ko-KR" altLang="en-US" sz="4400" u="sng"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Tree>
    <p:extLst>
      <p:ext uri="{BB962C8B-B14F-4D97-AF65-F5344CB8AC3E}">
        <p14:creationId xmlns:p14="http://schemas.microsoft.com/office/powerpoint/2010/main" val="3508244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02</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기능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8043" y="1574276"/>
            <a:ext cx="1693162" cy="3507263"/>
          </a:xfrm>
          <a:prstGeom prst="rect">
            <a:avLst/>
          </a:prstGeom>
        </p:spPr>
      </p:pic>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649" y="1574277"/>
            <a:ext cx="1693162" cy="3507263"/>
          </a:xfrm>
          <a:prstGeom prst="rect">
            <a:avLst/>
          </a:prstGeom>
        </p:spPr>
      </p:pic>
      <p:pic>
        <p:nvPicPr>
          <p:cNvPr id="16" name="그림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346" y="1574276"/>
            <a:ext cx="1693162" cy="3507263"/>
          </a:xfrm>
          <a:prstGeom prst="rect">
            <a:avLst/>
          </a:prstGeom>
        </p:spPr>
      </p:pic>
      <p:sp>
        <p:nvSpPr>
          <p:cNvPr id="17" name="TextBox 16"/>
          <p:cNvSpPr txBox="1"/>
          <p:nvPr/>
        </p:nvSpPr>
        <p:spPr>
          <a:xfrm>
            <a:off x="1934005" y="5487118"/>
            <a:ext cx="1859686" cy="400110"/>
          </a:xfrm>
          <a:prstGeom prst="rect">
            <a:avLst/>
          </a:prstGeom>
          <a:noFill/>
        </p:spPr>
        <p:txBody>
          <a:bodyPr wrap="square" rtlCol="0">
            <a:spAutoFit/>
          </a:bodyPr>
          <a:lstStyle/>
          <a:p>
            <a:pPr algn="ctr"/>
            <a:r>
              <a:rPr lang="ko-KR" altLang="en-US" sz="2000" dirty="0" smtClean="0">
                <a:solidFill>
                  <a:schemeClr val="bg2">
                    <a:lumMod val="50000"/>
                  </a:schemeClr>
                </a:solidFill>
                <a:latin typeface="나눔스퀘어 네오 Bold" panose="00000800000000000000" pitchFamily="2" charset="-127"/>
                <a:ea typeface="나눔스퀘어 네오 Bold" panose="00000800000000000000" pitchFamily="2" charset="-127"/>
              </a:rPr>
              <a:t>목마른 </a:t>
            </a:r>
            <a:r>
              <a:rPr lang="ko-KR" altLang="en-US" sz="2000" dirty="0" err="1" smtClean="0">
                <a:solidFill>
                  <a:schemeClr val="bg2">
                    <a:lumMod val="50000"/>
                  </a:schemeClr>
                </a:solidFill>
                <a:latin typeface="나눔스퀘어 네오 Bold" panose="00000800000000000000" pitchFamily="2" charset="-127"/>
                <a:ea typeface="나눔스퀘어 네오 Bold" panose="00000800000000000000" pitchFamily="2" charset="-127"/>
              </a:rPr>
              <a:t>플랜토</a:t>
            </a:r>
            <a:endParaRPr lang="ko-KR" altLang="en-US" sz="2000" dirty="0">
              <a:solidFill>
                <a:schemeClr val="bg2">
                  <a:lumMod val="50000"/>
                </a:schemeClr>
              </a:solidFill>
              <a:latin typeface="나눔스퀘어 네오 Bold" panose="00000800000000000000" pitchFamily="2" charset="-127"/>
              <a:ea typeface="나눔스퀘어 네오 Bold" panose="00000800000000000000" pitchFamily="2" charset="-127"/>
            </a:endParaRPr>
          </a:p>
        </p:txBody>
      </p:sp>
      <p:sp>
        <p:nvSpPr>
          <p:cNvPr id="24" name="TextBox 23"/>
          <p:cNvSpPr txBox="1"/>
          <p:nvPr/>
        </p:nvSpPr>
        <p:spPr>
          <a:xfrm>
            <a:off x="5196084" y="5486759"/>
            <a:ext cx="1859686" cy="400110"/>
          </a:xfrm>
          <a:prstGeom prst="rect">
            <a:avLst/>
          </a:prstGeom>
          <a:noFill/>
        </p:spPr>
        <p:txBody>
          <a:bodyPr wrap="square" rtlCol="0">
            <a:spAutoFit/>
          </a:bodyPr>
          <a:lstStyle/>
          <a:p>
            <a:pPr algn="ctr"/>
            <a:r>
              <a:rPr lang="ko-KR" altLang="en-US" sz="2000" dirty="0" smtClean="0">
                <a:solidFill>
                  <a:schemeClr val="bg2">
                    <a:lumMod val="50000"/>
                  </a:schemeClr>
                </a:solidFill>
                <a:latin typeface="나눔스퀘어 네오 Bold" panose="00000800000000000000" pitchFamily="2" charset="-127"/>
                <a:ea typeface="나눔스퀘어 네오 Bold" panose="00000800000000000000" pitchFamily="2" charset="-127"/>
              </a:rPr>
              <a:t>습한 </a:t>
            </a:r>
            <a:r>
              <a:rPr lang="ko-KR" altLang="en-US" sz="2000" dirty="0" err="1" smtClean="0">
                <a:solidFill>
                  <a:schemeClr val="bg2">
                    <a:lumMod val="50000"/>
                  </a:schemeClr>
                </a:solidFill>
                <a:latin typeface="나눔스퀘어 네오 Bold" panose="00000800000000000000" pitchFamily="2" charset="-127"/>
                <a:ea typeface="나눔스퀘어 네오 Bold" panose="00000800000000000000" pitchFamily="2" charset="-127"/>
              </a:rPr>
              <a:t>플랜토</a:t>
            </a:r>
            <a:endParaRPr lang="ko-KR" altLang="en-US" sz="2000" dirty="0">
              <a:solidFill>
                <a:schemeClr val="bg2">
                  <a:lumMod val="50000"/>
                </a:schemeClr>
              </a:solidFill>
              <a:latin typeface="나눔스퀘어 네오 Bold" panose="00000800000000000000" pitchFamily="2" charset="-127"/>
              <a:ea typeface="나눔스퀘어 네오 Bold" panose="00000800000000000000" pitchFamily="2" charset="-127"/>
            </a:endParaRPr>
          </a:p>
        </p:txBody>
      </p:sp>
      <p:sp>
        <p:nvSpPr>
          <p:cNvPr id="25" name="TextBox 24"/>
          <p:cNvSpPr txBox="1"/>
          <p:nvPr/>
        </p:nvSpPr>
        <p:spPr>
          <a:xfrm>
            <a:off x="8454781" y="5449052"/>
            <a:ext cx="1859686" cy="707886"/>
          </a:xfrm>
          <a:prstGeom prst="rect">
            <a:avLst/>
          </a:prstGeom>
          <a:noFill/>
        </p:spPr>
        <p:txBody>
          <a:bodyPr wrap="square" rtlCol="0">
            <a:spAutoFit/>
          </a:bodyPr>
          <a:lstStyle/>
          <a:p>
            <a:pPr algn="ctr"/>
            <a:r>
              <a:rPr lang="ko-KR" altLang="en-US" sz="2000" dirty="0" smtClean="0">
                <a:solidFill>
                  <a:schemeClr val="bg2">
                    <a:lumMod val="50000"/>
                  </a:schemeClr>
                </a:solidFill>
                <a:latin typeface="나눔스퀘어 네오 Bold" panose="00000800000000000000" pitchFamily="2" charset="-127"/>
                <a:ea typeface="나눔스퀘어 네오 Bold" panose="00000800000000000000" pitchFamily="2" charset="-127"/>
              </a:rPr>
              <a:t>정보 </a:t>
            </a:r>
            <a:r>
              <a:rPr lang="ko-KR" altLang="en-US" sz="2000" dirty="0" err="1" smtClean="0">
                <a:solidFill>
                  <a:schemeClr val="bg2">
                    <a:lumMod val="50000"/>
                  </a:schemeClr>
                </a:solidFill>
                <a:latin typeface="나눔스퀘어 네오 Bold" panose="00000800000000000000" pitchFamily="2" charset="-127"/>
                <a:ea typeface="나눔스퀘어 네오 Bold" panose="00000800000000000000" pitchFamily="2" charset="-127"/>
              </a:rPr>
              <a:t>플랜토</a:t>
            </a:r>
            <a:endParaRPr lang="en-US" altLang="ko-KR" sz="2000" dirty="0" smtClean="0">
              <a:solidFill>
                <a:schemeClr val="bg2">
                  <a:lumMod val="50000"/>
                </a:schemeClr>
              </a:solidFill>
              <a:latin typeface="나눔스퀘어 네오 Bold" panose="00000800000000000000" pitchFamily="2" charset="-127"/>
              <a:ea typeface="나눔스퀘어 네오 Bold" panose="00000800000000000000" pitchFamily="2" charset="-127"/>
            </a:endParaRPr>
          </a:p>
          <a:p>
            <a:pPr algn="ctr"/>
            <a:r>
              <a:rPr lang="en-US" altLang="ko-KR" sz="2000" dirty="0" smtClean="0">
                <a:solidFill>
                  <a:schemeClr val="bg2">
                    <a:lumMod val="50000"/>
                  </a:schemeClr>
                </a:solidFill>
                <a:latin typeface="나눔스퀘어 네오 Light" panose="00000400000000000000" pitchFamily="2" charset="-127"/>
                <a:ea typeface="나눔스퀘어 네오 Light" panose="00000400000000000000" pitchFamily="2" charset="-127"/>
              </a:rPr>
              <a:t>(</a:t>
            </a:r>
            <a:r>
              <a:rPr lang="ko-KR" altLang="en-US" sz="2000" dirty="0" smtClean="0">
                <a:solidFill>
                  <a:schemeClr val="bg2">
                    <a:lumMod val="50000"/>
                  </a:schemeClr>
                </a:solidFill>
                <a:latin typeface="나눔스퀘어 네오 Light" panose="00000400000000000000" pitchFamily="2" charset="-127"/>
                <a:ea typeface="나눔스퀘어 네오 Light" panose="00000400000000000000" pitchFamily="2" charset="-127"/>
              </a:rPr>
              <a:t>날씨와 시간</a:t>
            </a:r>
            <a:r>
              <a:rPr lang="en-US" altLang="ko-KR" sz="2000" dirty="0" smtClean="0">
                <a:solidFill>
                  <a:schemeClr val="bg2">
                    <a:lumMod val="50000"/>
                  </a:schemeClr>
                </a:solidFill>
                <a:latin typeface="나눔스퀘어 네오 Light" panose="00000400000000000000" pitchFamily="2" charset="-127"/>
                <a:ea typeface="나눔스퀘어 네오 Light" panose="00000400000000000000" pitchFamily="2" charset="-127"/>
              </a:rPr>
              <a:t>)</a:t>
            </a:r>
            <a:endParaRPr lang="ko-KR" altLang="en-US" sz="2000" dirty="0">
              <a:solidFill>
                <a:schemeClr val="bg2">
                  <a:lumMod val="50000"/>
                </a:schemeClr>
              </a:solidFill>
              <a:latin typeface="나눔스퀘어 네오 Light" panose="00000400000000000000" pitchFamily="2" charset="-127"/>
              <a:ea typeface="나눔스퀘어 네오 Light" panose="00000400000000000000" pitchFamily="2" charset="-127"/>
            </a:endParaRPr>
          </a:p>
        </p:txBody>
      </p:sp>
      <p:sp>
        <p:nvSpPr>
          <p:cNvPr id="27" name="TextBox 26"/>
          <p:cNvSpPr txBox="1"/>
          <p:nvPr/>
        </p:nvSpPr>
        <p:spPr>
          <a:xfrm>
            <a:off x="3746557" y="414189"/>
            <a:ext cx="4577676" cy="769441"/>
          </a:xfrm>
          <a:prstGeom prst="rect">
            <a:avLst/>
          </a:prstGeom>
          <a:noFill/>
        </p:spPr>
        <p:txBody>
          <a:bodyPr wrap="square" rtlCol="0">
            <a:spAutoFit/>
          </a:bodyPr>
          <a:lstStyle/>
          <a:p>
            <a:pPr algn="ctr"/>
            <a:r>
              <a:rPr lang="ko-KR" altLang="en-US" sz="4400" u="sng"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식물 상태 점검 센서</a:t>
            </a:r>
            <a:endParaRPr lang="ko-KR" altLang="en-US" sz="4400" u="sng"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Tree>
    <p:extLst>
      <p:ext uri="{BB962C8B-B14F-4D97-AF65-F5344CB8AC3E}">
        <p14:creationId xmlns:p14="http://schemas.microsoft.com/office/powerpoint/2010/main" val="2207359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02</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기능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pic>
        <p:nvPicPr>
          <p:cNvPr id="12" name="그림 11"/>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42455" y1="11140" x2="42455" y2="11140"/>
                        <a14:foregroundMark x1="69309" y1="68394" x2="69309" y2="68394"/>
                        <a14:foregroundMark x1="73657" y1="61399" x2="73657" y2="61399"/>
                      </a14:backgroundRemoval>
                    </a14:imgEffect>
                  </a14:imgLayer>
                </a14:imgProps>
              </a:ext>
              <a:ext uri="{28A0092B-C50C-407E-A947-70E740481C1C}">
                <a14:useLocalDpi xmlns:a14="http://schemas.microsoft.com/office/drawing/2010/main" val="0"/>
              </a:ext>
            </a:extLst>
          </a:blip>
          <a:stretch>
            <a:fillRect/>
          </a:stretch>
        </p:blipFill>
        <p:spPr>
          <a:xfrm rot="20131358">
            <a:off x="2529307" y="2466034"/>
            <a:ext cx="1172157" cy="1440859"/>
          </a:xfrm>
          <a:prstGeom prst="rect">
            <a:avLst/>
          </a:prstGeom>
        </p:spPr>
      </p:pic>
      <p:pic>
        <p:nvPicPr>
          <p:cNvPr id="17" name="그림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7" y="4429751"/>
            <a:ext cx="1705194" cy="1313554"/>
          </a:xfrm>
          <a:prstGeom prst="rect">
            <a:avLst/>
          </a:prstGeom>
        </p:spPr>
      </p:pic>
      <p:pic>
        <p:nvPicPr>
          <p:cNvPr id="18" name="그림 17"/>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572997" y="2446457"/>
            <a:ext cx="1421407" cy="1218815"/>
          </a:xfrm>
          <a:prstGeom prst="rect">
            <a:avLst/>
          </a:prstGeom>
        </p:spPr>
      </p:pic>
      <p:sp>
        <p:nvSpPr>
          <p:cNvPr id="19" name="TextBox 18"/>
          <p:cNvSpPr txBox="1"/>
          <p:nvPr/>
        </p:nvSpPr>
        <p:spPr>
          <a:xfrm>
            <a:off x="2536725" y="3746685"/>
            <a:ext cx="1149715" cy="338554"/>
          </a:xfrm>
          <a:prstGeom prst="rect">
            <a:avLst/>
          </a:prstGeom>
          <a:noFill/>
        </p:spPr>
        <p:txBody>
          <a:bodyPr wrap="square" rtlCol="0">
            <a:spAutoFit/>
          </a:bodyPr>
          <a:lstStyle/>
          <a:p>
            <a:pPr algn="ctr"/>
            <a:r>
              <a:rPr lang="ko-KR" altLang="en-US" sz="1600" dirty="0" smtClean="0">
                <a:latin typeface="나눔스퀘어 네오 Bold" panose="00000800000000000000" pitchFamily="2" charset="-127"/>
                <a:ea typeface="나눔스퀘어 네오 Bold" panose="00000800000000000000" pitchFamily="2" charset="-127"/>
              </a:rPr>
              <a:t>터치 센서</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20" name="TextBox 19"/>
          <p:cNvSpPr txBox="1"/>
          <p:nvPr/>
        </p:nvSpPr>
        <p:spPr>
          <a:xfrm>
            <a:off x="8273626" y="5743567"/>
            <a:ext cx="1779045" cy="338554"/>
          </a:xfrm>
          <a:prstGeom prst="rect">
            <a:avLst/>
          </a:prstGeom>
          <a:noFill/>
        </p:spPr>
        <p:txBody>
          <a:bodyPr wrap="square" rtlCol="0">
            <a:spAutoFit/>
          </a:bodyPr>
          <a:lstStyle/>
          <a:p>
            <a:pPr algn="ctr"/>
            <a:r>
              <a:rPr lang="ko-KR" altLang="en-US" sz="1600" dirty="0" smtClean="0">
                <a:latin typeface="나눔스퀘어 네오 Bold" panose="00000800000000000000" pitchFamily="2" charset="-127"/>
                <a:ea typeface="나눔스퀘어 네오 Bold" panose="00000800000000000000" pitchFamily="2" charset="-127"/>
              </a:rPr>
              <a:t>토양 습도 센서</a:t>
            </a:r>
            <a:endParaRPr lang="ko-KR" altLang="en-US" sz="1600" dirty="0">
              <a:latin typeface="나눔스퀘어 네오 Bold" panose="00000800000000000000" pitchFamily="2" charset="-127"/>
              <a:ea typeface="나눔스퀘어 네오 Bold" panose="00000800000000000000" pitchFamily="2" charset="-127"/>
            </a:endParaRPr>
          </a:p>
        </p:txBody>
      </p:sp>
      <p:grpSp>
        <p:nvGrpSpPr>
          <p:cNvPr id="21" name="그룹 20"/>
          <p:cNvGrpSpPr/>
          <p:nvPr/>
        </p:nvGrpSpPr>
        <p:grpSpPr>
          <a:xfrm>
            <a:off x="2574845" y="4502084"/>
            <a:ext cx="1577208" cy="1575196"/>
            <a:chOff x="3291295" y="4506925"/>
            <a:chExt cx="1577208" cy="1575196"/>
          </a:xfrm>
        </p:grpSpPr>
        <p:pic>
          <p:nvPicPr>
            <p:cNvPr id="23" name="그림 22"/>
            <p:cNvPicPr>
              <a:picLocks noChangeAspect="1"/>
            </p:cNvPicPr>
            <p:nvPr/>
          </p:nvPicPr>
          <p:blipFill>
            <a:blip r:embed="rId7">
              <a:extLst>
                <a:ext uri="{BEBA8EAE-BF5A-486C-A8C5-ECC9F3942E4B}">
                  <a14:imgProps xmlns:a14="http://schemas.microsoft.com/office/drawing/2010/main">
                    <a14:imgLayer r:embed="rId8">
                      <a14:imgEffect>
                        <a14:backgroundRemoval t="10000" b="97241" l="9890" r="99725">
                          <a14:foregroundMark x1="79396" y1="74138" x2="79396" y2="74138"/>
                          <a14:foregroundMark x1="86538" y1="72069" x2="86538" y2="72069"/>
                          <a14:foregroundMark x1="90385" y1="67586" x2="90385" y2="67586"/>
                          <a14:foregroundMark x1="88736" y1="73793" x2="88736" y2="73793"/>
                          <a14:foregroundMark x1="83516" y1="78621" x2="83516" y2="78621"/>
                        </a14:backgroundRemoval>
                      </a14:imgEffect>
                    </a14:imgLayer>
                  </a14:imgProps>
                </a:ext>
                <a:ext uri="{28A0092B-C50C-407E-A947-70E740481C1C}">
                  <a14:useLocalDpi xmlns:a14="http://schemas.microsoft.com/office/drawing/2010/main" val="0"/>
                </a:ext>
              </a:extLst>
            </a:blip>
            <a:stretch>
              <a:fillRect/>
            </a:stretch>
          </p:blipFill>
          <p:spPr>
            <a:xfrm>
              <a:off x="3291295" y="4506925"/>
              <a:ext cx="1577208" cy="1256567"/>
            </a:xfrm>
            <a:prstGeom prst="rect">
              <a:avLst/>
            </a:prstGeom>
          </p:spPr>
        </p:pic>
        <p:sp>
          <p:nvSpPr>
            <p:cNvPr id="24" name="TextBox 23"/>
            <p:cNvSpPr txBox="1"/>
            <p:nvPr/>
          </p:nvSpPr>
          <p:spPr>
            <a:xfrm>
              <a:off x="3506836" y="5743567"/>
              <a:ext cx="1146126" cy="338554"/>
            </a:xfrm>
            <a:prstGeom prst="rect">
              <a:avLst/>
            </a:prstGeom>
            <a:noFill/>
          </p:spPr>
          <p:txBody>
            <a:bodyPr wrap="square" rtlCol="0">
              <a:spAutoFit/>
            </a:bodyPr>
            <a:lstStyle/>
            <a:p>
              <a:pPr algn="ctr"/>
              <a:r>
                <a:rPr lang="ko-KR" altLang="en-US" sz="1600" dirty="0" smtClean="0">
                  <a:latin typeface="나눔스퀘어 네오 Bold" panose="00000800000000000000" pitchFamily="2" charset="-127"/>
                  <a:ea typeface="나눔스퀘어 네오 Bold" panose="00000800000000000000" pitchFamily="2" charset="-127"/>
                </a:rPr>
                <a:t>진동 센서</a:t>
              </a:r>
              <a:endParaRPr lang="ko-KR" altLang="en-US" sz="1600" dirty="0">
                <a:latin typeface="나눔스퀘어 네오 Bold" panose="00000800000000000000" pitchFamily="2" charset="-127"/>
                <a:ea typeface="나눔스퀘어 네오 Bold" panose="00000800000000000000" pitchFamily="2" charset="-127"/>
              </a:endParaRPr>
            </a:p>
          </p:txBody>
        </p:sp>
      </p:grpSp>
      <p:sp>
        <p:nvSpPr>
          <p:cNvPr id="25" name="TextBox 24"/>
          <p:cNvSpPr txBox="1"/>
          <p:nvPr/>
        </p:nvSpPr>
        <p:spPr>
          <a:xfrm>
            <a:off x="835652" y="5743567"/>
            <a:ext cx="1779045" cy="338554"/>
          </a:xfrm>
          <a:prstGeom prst="rect">
            <a:avLst/>
          </a:prstGeom>
          <a:noFill/>
        </p:spPr>
        <p:txBody>
          <a:bodyPr wrap="square" rtlCol="0">
            <a:spAutoFit/>
          </a:bodyPr>
          <a:lstStyle/>
          <a:p>
            <a:pPr algn="ctr"/>
            <a:r>
              <a:rPr lang="ko-KR" altLang="en-US" sz="1600" dirty="0" smtClean="0">
                <a:latin typeface="나눔스퀘어 네오 Bold" panose="00000800000000000000" pitchFamily="2" charset="-127"/>
                <a:ea typeface="나눔스퀘어 네오 Bold" panose="00000800000000000000" pitchFamily="2" charset="-127"/>
              </a:rPr>
              <a:t>사운드 센서</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26" name="TextBox 25"/>
          <p:cNvSpPr txBox="1"/>
          <p:nvPr/>
        </p:nvSpPr>
        <p:spPr>
          <a:xfrm>
            <a:off x="8539314" y="3772848"/>
            <a:ext cx="1455090" cy="338554"/>
          </a:xfrm>
          <a:prstGeom prst="rect">
            <a:avLst/>
          </a:prstGeom>
          <a:noFill/>
        </p:spPr>
        <p:txBody>
          <a:bodyPr wrap="square" rtlCol="0">
            <a:spAutoFit/>
          </a:bodyPr>
          <a:lstStyle/>
          <a:p>
            <a:pPr algn="ctr"/>
            <a:r>
              <a:rPr lang="ko-KR" altLang="en-US" sz="1600" dirty="0" smtClean="0">
                <a:latin typeface="나눔스퀘어 네오 Bold" panose="00000800000000000000" pitchFamily="2" charset="-127"/>
                <a:ea typeface="나눔스퀘어 네오 Bold" panose="00000800000000000000" pitchFamily="2" charset="-127"/>
              </a:rPr>
              <a:t>온</a:t>
            </a:r>
            <a:r>
              <a:rPr lang="en-US" altLang="ko-KR" sz="1600" dirty="0" smtClean="0">
                <a:latin typeface="나눔스퀘어 네오 Bold" panose="00000800000000000000" pitchFamily="2" charset="-127"/>
                <a:ea typeface="나눔스퀘어 네오 Bold" panose="00000800000000000000" pitchFamily="2" charset="-127"/>
              </a:rPr>
              <a:t>/</a:t>
            </a:r>
            <a:r>
              <a:rPr lang="ko-KR" altLang="en-US" sz="1600" dirty="0" smtClean="0">
                <a:latin typeface="나눔스퀘어 네오 Bold" panose="00000800000000000000" pitchFamily="2" charset="-127"/>
                <a:ea typeface="나눔스퀘어 네오 Bold" panose="00000800000000000000" pitchFamily="2" charset="-127"/>
              </a:rPr>
              <a:t>습도 센서</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27" name="TextBox 26"/>
          <p:cNvSpPr txBox="1"/>
          <p:nvPr/>
        </p:nvSpPr>
        <p:spPr>
          <a:xfrm>
            <a:off x="8273626" y="1809642"/>
            <a:ext cx="2053886" cy="400110"/>
          </a:xfrm>
          <a:prstGeom prst="rect">
            <a:avLst/>
          </a:prstGeom>
          <a:noFill/>
        </p:spPr>
        <p:txBody>
          <a:bodyPr wrap="square" rtlCol="0">
            <a:spAutoFit/>
          </a:bodyPr>
          <a:lstStyle/>
          <a:p>
            <a:pPr algn="ctr"/>
            <a:r>
              <a:rPr lang="ko-KR" altLang="en-US" sz="2000" dirty="0" smtClean="0">
                <a:latin typeface="나눔스퀘어 네오 ExtraBold" panose="00000900000000000000" pitchFamily="2" charset="-127"/>
                <a:ea typeface="나눔스퀘어 네오 ExtraBold" panose="00000900000000000000" pitchFamily="2" charset="-127"/>
              </a:rPr>
              <a:t>식물 상태 점검</a:t>
            </a:r>
            <a:endParaRPr lang="ko-KR" altLang="en-US" sz="2000" dirty="0">
              <a:latin typeface="나눔스퀘어 네오 ExtraBold" panose="00000900000000000000" pitchFamily="2" charset="-127"/>
              <a:ea typeface="나눔스퀘어 네오 ExtraBold" panose="00000900000000000000" pitchFamily="2" charset="-127"/>
            </a:endParaRPr>
          </a:p>
        </p:txBody>
      </p:sp>
      <p:sp>
        <p:nvSpPr>
          <p:cNvPr id="28" name="TextBox 27"/>
          <p:cNvSpPr txBox="1"/>
          <p:nvPr/>
        </p:nvSpPr>
        <p:spPr>
          <a:xfrm>
            <a:off x="1807941" y="1809642"/>
            <a:ext cx="2053886" cy="400110"/>
          </a:xfrm>
          <a:prstGeom prst="rect">
            <a:avLst/>
          </a:prstGeom>
          <a:noFill/>
        </p:spPr>
        <p:txBody>
          <a:bodyPr wrap="square" rtlCol="0">
            <a:spAutoFit/>
          </a:bodyPr>
          <a:lstStyle/>
          <a:p>
            <a:pPr algn="ctr"/>
            <a:r>
              <a:rPr lang="ko-KR" altLang="en-US" sz="2000" dirty="0" smtClean="0">
                <a:latin typeface="나눔스퀘어 네오 ExtraBold" panose="00000900000000000000" pitchFamily="2" charset="-127"/>
                <a:ea typeface="나눔스퀘어 네오 ExtraBold" panose="00000900000000000000" pitchFamily="2" charset="-127"/>
              </a:rPr>
              <a:t>식물과 교감</a:t>
            </a:r>
            <a:endParaRPr lang="ko-KR" altLang="en-US" sz="2000" dirty="0">
              <a:latin typeface="나눔스퀘어 네오 ExtraBold" panose="00000900000000000000" pitchFamily="2" charset="-127"/>
              <a:ea typeface="나눔스퀘어 네오 ExtraBold" panose="00000900000000000000" pitchFamily="2" charset="-127"/>
            </a:endParaRPr>
          </a:p>
        </p:txBody>
      </p:sp>
      <p:pic>
        <p:nvPicPr>
          <p:cNvPr id="29" name="그림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14890" y="2512075"/>
            <a:ext cx="1447495" cy="3006891"/>
          </a:xfrm>
          <a:prstGeom prst="rect">
            <a:avLst/>
          </a:prstGeom>
        </p:spPr>
      </p:pic>
      <p:pic>
        <p:nvPicPr>
          <p:cNvPr id="35" name="그림 34"/>
          <p:cNvPicPr>
            <a:picLocks noChangeAspect="1"/>
          </p:cNvPicPr>
          <p:nvPr/>
        </p:nvPicPr>
        <p:blipFill>
          <a:blip r:embed="rId10" cstate="print">
            <a:extLst>
              <a:ext uri="{BEBA8EAE-BF5A-486C-A8C5-ECC9F3942E4B}">
                <a14:imgProps xmlns:a14="http://schemas.microsoft.com/office/drawing/2010/main">
                  <a14:imgLayer r:embed="rId11">
                    <a14:imgEffect>
                      <a14:backgroundRemoval t="4332" b="97112" l="2959" r="99112">
                        <a14:foregroundMark x1="6805" y1="71841" x2="6805" y2="71841"/>
                        <a14:foregroundMark x1="14497" y1="87365" x2="14497" y2="87365"/>
                        <a14:foregroundMark x1="3550" y1="76173" x2="3550" y2="76173"/>
                      </a14:backgroundRemoval>
                    </a14:imgEffect>
                  </a14:imgLayer>
                </a14:imgProps>
              </a:ext>
              <a:ext uri="{28A0092B-C50C-407E-A947-70E740481C1C}">
                <a14:useLocalDpi xmlns:a14="http://schemas.microsoft.com/office/drawing/2010/main" val="0"/>
              </a:ext>
            </a:extLst>
          </a:blip>
          <a:stretch>
            <a:fillRect/>
          </a:stretch>
        </p:blipFill>
        <p:spPr>
          <a:xfrm>
            <a:off x="8462529" y="4498133"/>
            <a:ext cx="1408722" cy="1153107"/>
          </a:xfrm>
          <a:prstGeom prst="rect">
            <a:avLst/>
          </a:prstGeom>
        </p:spPr>
      </p:pic>
      <p:sp>
        <p:nvSpPr>
          <p:cNvPr id="36" name="TextBox 35"/>
          <p:cNvSpPr txBox="1"/>
          <p:nvPr/>
        </p:nvSpPr>
        <p:spPr>
          <a:xfrm>
            <a:off x="8273626" y="5738726"/>
            <a:ext cx="1779045" cy="338554"/>
          </a:xfrm>
          <a:prstGeom prst="rect">
            <a:avLst/>
          </a:prstGeom>
          <a:noFill/>
        </p:spPr>
        <p:txBody>
          <a:bodyPr wrap="square" rtlCol="0">
            <a:spAutoFit/>
          </a:bodyPr>
          <a:lstStyle/>
          <a:p>
            <a:pPr algn="ctr"/>
            <a:r>
              <a:rPr lang="ko-KR" altLang="en-US" sz="1600" dirty="0" smtClean="0">
                <a:latin typeface="나눔스퀘어 네오 Bold" panose="00000800000000000000" pitchFamily="2" charset="-127"/>
                <a:ea typeface="나눔스퀘어 네오 Bold" panose="00000800000000000000" pitchFamily="2" charset="-127"/>
              </a:rPr>
              <a:t>토양 습도 센서</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37" name="이등변 삼각형 36"/>
          <p:cNvSpPr/>
          <p:nvPr/>
        </p:nvSpPr>
        <p:spPr>
          <a:xfrm rot="16200000">
            <a:off x="1853131" y="1894532"/>
            <a:ext cx="243955" cy="21030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이등변 삼각형 37"/>
          <p:cNvSpPr/>
          <p:nvPr/>
        </p:nvSpPr>
        <p:spPr>
          <a:xfrm rot="16200000" flipV="1">
            <a:off x="10201157" y="1895389"/>
            <a:ext cx="252710" cy="21734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p:cNvSpPr txBox="1"/>
          <p:nvPr/>
        </p:nvSpPr>
        <p:spPr>
          <a:xfrm>
            <a:off x="3746557" y="414189"/>
            <a:ext cx="4577676" cy="769441"/>
          </a:xfrm>
          <a:prstGeom prst="rect">
            <a:avLst/>
          </a:prstGeom>
          <a:noFill/>
        </p:spPr>
        <p:txBody>
          <a:bodyPr wrap="square" rtlCol="0">
            <a:spAutoFit/>
          </a:bodyPr>
          <a:lstStyle/>
          <a:p>
            <a:pPr algn="ctr"/>
            <a:r>
              <a:rPr lang="ko-KR" altLang="en-US" sz="4400" u="sng"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플랜토</a:t>
            </a:r>
            <a:r>
              <a:rPr lang="ko-KR" altLang="en-US" sz="4400" u="sng"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 구성 센서</a:t>
            </a:r>
            <a:endParaRPr lang="ko-KR" altLang="en-US" sz="4400" u="sng"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Tree>
    <p:extLst>
      <p:ext uri="{BB962C8B-B14F-4D97-AF65-F5344CB8AC3E}">
        <p14:creationId xmlns:p14="http://schemas.microsoft.com/office/powerpoint/2010/main" val="6409240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81756" y="3710522"/>
            <a:ext cx="2419109" cy="523220"/>
          </a:xfrm>
          <a:prstGeom prst="rect">
            <a:avLst/>
          </a:prstGeom>
          <a:noFill/>
        </p:spPr>
        <p:txBody>
          <a:bodyPr wrap="square" rtlCol="0">
            <a:spAutoFit/>
          </a:bodyPr>
          <a:lstStyle/>
          <a:p>
            <a:pPr algn="ctr"/>
            <a:r>
              <a:rPr lang="ko-KR" altLang="en-US" sz="2800" dirty="0" smtClean="0">
                <a:latin typeface="나눔스퀘어 네오 Bold" panose="00000800000000000000" pitchFamily="2" charset="-127"/>
                <a:ea typeface="나눔스퀘어 네오 Bold" panose="00000800000000000000" pitchFamily="2" charset="-127"/>
              </a:rPr>
              <a:t>기획 배경</a:t>
            </a:r>
            <a:endParaRPr lang="ko-KR" altLang="en-US" sz="2800" dirty="0">
              <a:latin typeface="나눔스퀘어 네오 Bold" panose="00000800000000000000" pitchFamily="2" charset="-127"/>
              <a:ea typeface="나눔스퀘어 네오 Bold" panose="00000800000000000000" pitchFamily="2" charset="-127"/>
            </a:endParaRPr>
          </a:p>
        </p:txBody>
      </p:sp>
      <p:sp>
        <p:nvSpPr>
          <p:cNvPr id="30" name="TextBox 29"/>
          <p:cNvSpPr txBox="1"/>
          <p:nvPr/>
        </p:nvSpPr>
        <p:spPr>
          <a:xfrm>
            <a:off x="3666140" y="3710522"/>
            <a:ext cx="2419109" cy="523220"/>
          </a:xfrm>
          <a:prstGeom prst="rect">
            <a:avLst/>
          </a:prstGeom>
          <a:noFill/>
        </p:spPr>
        <p:txBody>
          <a:bodyPr wrap="square" rtlCol="0">
            <a:spAutoFit/>
          </a:bodyPr>
          <a:lstStyle/>
          <a:p>
            <a:pPr algn="ctr"/>
            <a:r>
              <a:rPr lang="ko-KR" altLang="en-US" sz="2800" dirty="0" smtClean="0">
                <a:latin typeface="나눔스퀘어 네오 Bold" panose="00000800000000000000" pitchFamily="2" charset="-127"/>
                <a:ea typeface="나눔스퀘어 네오 Bold" panose="00000800000000000000" pitchFamily="2" charset="-127"/>
              </a:rPr>
              <a:t>기능 소개</a:t>
            </a:r>
            <a:endParaRPr lang="ko-KR" altLang="en-US" sz="2800" dirty="0">
              <a:latin typeface="나눔스퀘어 네오 Bold" panose="00000800000000000000" pitchFamily="2" charset="-127"/>
              <a:ea typeface="나눔스퀘어 네오 Bold" panose="00000800000000000000" pitchFamily="2" charset="-127"/>
            </a:endParaRPr>
          </a:p>
        </p:txBody>
      </p:sp>
      <p:sp>
        <p:nvSpPr>
          <p:cNvPr id="32" name="TextBox 31"/>
          <p:cNvSpPr txBox="1"/>
          <p:nvPr/>
        </p:nvSpPr>
        <p:spPr>
          <a:xfrm>
            <a:off x="6038949" y="3710522"/>
            <a:ext cx="2419109" cy="523220"/>
          </a:xfrm>
          <a:prstGeom prst="rect">
            <a:avLst/>
          </a:prstGeom>
          <a:noFill/>
        </p:spPr>
        <p:txBody>
          <a:bodyPr wrap="square" rtlCol="0">
            <a:spAutoFit/>
          </a:bodyPr>
          <a:lstStyle/>
          <a:p>
            <a:pPr algn="ctr"/>
            <a:r>
              <a:rPr lang="ko-KR" altLang="en-US" sz="2800" dirty="0" smtClean="0">
                <a:latin typeface="나눔스퀘어 네오 Bold" panose="00000800000000000000" pitchFamily="2" charset="-127"/>
                <a:ea typeface="나눔스퀘어 네오 Bold" panose="00000800000000000000" pitchFamily="2" charset="-127"/>
              </a:rPr>
              <a:t>기술 소개</a:t>
            </a:r>
            <a:endParaRPr lang="ko-KR" altLang="en-US" sz="2800" dirty="0">
              <a:latin typeface="나눔스퀘어 네오 Bold" panose="00000800000000000000" pitchFamily="2" charset="-127"/>
              <a:ea typeface="나눔스퀘어 네오 Bold" panose="00000800000000000000" pitchFamily="2" charset="-127"/>
            </a:endParaRPr>
          </a:p>
        </p:txBody>
      </p:sp>
      <p:sp>
        <p:nvSpPr>
          <p:cNvPr id="33" name="TextBox 32"/>
          <p:cNvSpPr txBox="1"/>
          <p:nvPr/>
        </p:nvSpPr>
        <p:spPr>
          <a:xfrm>
            <a:off x="8411758" y="3710522"/>
            <a:ext cx="2419109" cy="523220"/>
          </a:xfrm>
          <a:prstGeom prst="rect">
            <a:avLst/>
          </a:prstGeom>
          <a:noFill/>
        </p:spPr>
        <p:txBody>
          <a:bodyPr wrap="square" rtlCol="0">
            <a:spAutoFit/>
          </a:bodyPr>
          <a:lstStyle/>
          <a:p>
            <a:pPr algn="ctr"/>
            <a:r>
              <a:rPr lang="ko-KR" altLang="en-US" sz="2800" dirty="0" smtClean="0">
                <a:latin typeface="나눔스퀘어 네오 Bold" panose="00000800000000000000" pitchFamily="2" charset="-127"/>
                <a:ea typeface="나눔스퀘어 네오 Bold" panose="00000800000000000000" pitchFamily="2" charset="-127"/>
              </a:rPr>
              <a:t>향후 계획</a:t>
            </a:r>
            <a:endParaRPr lang="ko-KR" altLang="en-US" sz="2800" dirty="0">
              <a:latin typeface="나눔스퀘어 네오 Bold" panose="00000800000000000000" pitchFamily="2" charset="-127"/>
              <a:ea typeface="나눔스퀘어 네오 Bold" panose="00000800000000000000" pitchFamily="2" charset="-127"/>
            </a:endParaRPr>
          </a:p>
        </p:txBody>
      </p:sp>
      <p:sp>
        <p:nvSpPr>
          <p:cNvPr id="34" name="L 도형 33"/>
          <p:cNvSpPr/>
          <p:nvPr/>
        </p:nvSpPr>
        <p:spPr>
          <a:xfrm rot="13470628">
            <a:off x="3100152" y="1612746"/>
            <a:ext cx="717632" cy="717632"/>
          </a:xfrm>
          <a:prstGeom prst="corner">
            <a:avLst>
              <a:gd name="adj1" fmla="val 27419"/>
              <a:gd name="adj2" fmla="val 274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TextBox 34"/>
          <p:cNvSpPr txBox="1"/>
          <p:nvPr/>
        </p:nvSpPr>
        <p:spPr>
          <a:xfrm>
            <a:off x="3083599" y="-132457"/>
            <a:ext cx="6099860" cy="1323439"/>
          </a:xfrm>
          <a:prstGeom prst="rect">
            <a:avLst/>
          </a:prstGeom>
          <a:noFill/>
        </p:spPr>
        <p:txBody>
          <a:bodyPr wrap="square" rtlCol="0">
            <a:spAutoFit/>
          </a:bodyPr>
          <a:lstStyle/>
          <a:p>
            <a:pPr algn="ctr"/>
            <a:r>
              <a:rPr lang="en-US" altLang="ko-KR" sz="8000" dirty="0" smtClean="0">
                <a:solidFill>
                  <a:srgbClr val="00BC55"/>
                </a:solidFill>
                <a:latin typeface="Pretendard Black" panose="02000A03000000020004" pitchFamily="50" charset="-127"/>
                <a:ea typeface="Pretendard Black" panose="02000A03000000020004" pitchFamily="50" charset="-127"/>
                <a:cs typeface="Pretendard Black" panose="02000A03000000020004" pitchFamily="50" charset="-127"/>
              </a:rPr>
              <a:t>CONTENTS</a:t>
            </a:r>
            <a:endParaRPr lang="ko-KR" altLang="en-US" sz="5400" dirty="0">
              <a:solidFill>
                <a:srgbClr val="00BC55"/>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36" name="TextBox 35"/>
          <p:cNvSpPr txBox="1"/>
          <p:nvPr/>
        </p:nvSpPr>
        <p:spPr>
          <a:xfrm>
            <a:off x="2030307" y="2752142"/>
            <a:ext cx="816497" cy="523220"/>
          </a:xfrm>
          <a:prstGeom prst="rect">
            <a:avLst/>
          </a:prstGeom>
          <a:noFill/>
        </p:spPr>
        <p:txBody>
          <a:bodyPr wrap="square" rtlCol="0">
            <a:spAutoFit/>
          </a:bodyPr>
          <a:lstStyle/>
          <a:p>
            <a:pPr algn="ctr"/>
            <a:r>
              <a:rPr lang="en-US" altLang="ko-KR" sz="2800" dirty="0" smtClean="0">
                <a:latin typeface="Pretendard Black" panose="02000A03000000020004" pitchFamily="50" charset="-127"/>
                <a:ea typeface="Pretendard Black" panose="02000A03000000020004" pitchFamily="50" charset="-127"/>
                <a:cs typeface="Pretendard Black" panose="02000A03000000020004" pitchFamily="50" charset="-127"/>
              </a:rPr>
              <a:t>01</a:t>
            </a:r>
            <a:endParaRPr lang="ko-KR" altLang="en-US" sz="2800" dirty="0">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37" name="TextBox 36"/>
          <p:cNvSpPr txBox="1"/>
          <p:nvPr/>
        </p:nvSpPr>
        <p:spPr>
          <a:xfrm>
            <a:off x="4414691" y="2752142"/>
            <a:ext cx="816497" cy="523220"/>
          </a:xfrm>
          <a:prstGeom prst="rect">
            <a:avLst/>
          </a:prstGeom>
          <a:noFill/>
        </p:spPr>
        <p:txBody>
          <a:bodyPr wrap="square" rtlCol="0">
            <a:spAutoFit/>
          </a:bodyPr>
          <a:lstStyle/>
          <a:p>
            <a:pPr algn="ctr"/>
            <a:r>
              <a:rPr lang="en-US" altLang="ko-KR" sz="2800" dirty="0" smtClean="0">
                <a:latin typeface="Pretendard Black" panose="02000A03000000020004" pitchFamily="50" charset="-127"/>
                <a:ea typeface="Pretendard Black" panose="02000A03000000020004" pitchFamily="50" charset="-127"/>
                <a:cs typeface="Pretendard Black" panose="02000A03000000020004" pitchFamily="50" charset="-127"/>
              </a:rPr>
              <a:t>02</a:t>
            </a:r>
            <a:endParaRPr lang="ko-KR" altLang="en-US" sz="2800" dirty="0">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39" name="TextBox 38"/>
          <p:cNvSpPr txBox="1"/>
          <p:nvPr/>
        </p:nvSpPr>
        <p:spPr>
          <a:xfrm>
            <a:off x="6799075" y="2752142"/>
            <a:ext cx="816497" cy="523220"/>
          </a:xfrm>
          <a:prstGeom prst="rect">
            <a:avLst/>
          </a:prstGeom>
          <a:noFill/>
        </p:spPr>
        <p:txBody>
          <a:bodyPr wrap="square" rtlCol="0">
            <a:spAutoFit/>
          </a:bodyPr>
          <a:lstStyle/>
          <a:p>
            <a:pPr algn="ctr"/>
            <a:r>
              <a:rPr lang="en-US" altLang="ko-KR" sz="2800" dirty="0" smtClean="0">
                <a:latin typeface="Pretendard Black" panose="02000A03000000020004" pitchFamily="50" charset="-127"/>
                <a:ea typeface="Pretendard Black" panose="02000A03000000020004" pitchFamily="50" charset="-127"/>
                <a:cs typeface="Pretendard Black" panose="02000A03000000020004" pitchFamily="50" charset="-127"/>
              </a:rPr>
              <a:t>03</a:t>
            </a:r>
            <a:endParaRPr lang="ko-KR" altLang="en-US" sz="2800" dirty="0">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40" name="TextBox 39"/>
          <p:cNvSpPr txBox="1"/>
          <p:nvPr/>
        </p:nvSpPr>
        <p:spPr>
          <a:xfrm>
            <a:off x="9183459" y="2752142"/>
            <a:ext cx="816497" cy="523220"/>
          </a:xfrm>
          <a:prstGeom prst="rect">
            <a:avLst/>
          </a:prstGeom>
          <a:noFill/>
        </p:spPr>
        <p:txBody>
          <a:bodyPr wrap="square" rtlCol="0">
            <a:spAutoFit/>
          </a:bodyPr>
          <a:lstStyle/>
          <a:p>
            <a:pPr algn="ctr"/>
            <a:r>
              <a:rPr lang="en-US" altLang="ko-KR" sz="2800" dirty="0" smtClean="0">
                <a:latin typeface="Pretendard Black" panose="02000A03000000020004" pitchFamily="50" charset="-127"/>
                <a:ea typeface="Pretendard Black" panose="02000A03000000020004" pitchFamily="50" charset="-127"/>
                <a:cs typeface="Pretendard Black" panose="02000A03000000020004" pitchFamily="50" charset="-127"/>
              </a:rPr>
              <a:t>04</a:t>
            </a:r>
            <a:endParaRPr lang="ko-KR" altLang="en-US" sz="2800" dirty="0">
              <a:latin typeface="Pretendard Black" panose="02000A03000000020004" pitchFamily="50" charset="-127"/>
              <a:ea typeface="Pretendard Black" panose="02000A03000000020004" pitchFamily="50" charset="-127"/>
              <a:cs typeface="Pretendard Black" panose="02000A03000000020004" pitchFamily="50" charset="-127"/>
            </a:endParaRPr>
          </a:p>
        </p:txBody>
      </p:sp>
      <p:cxnSp>
        <p:nvCxnSpPr>
          <p:cNvPr id="42" name="직선 연결선 41"/>
          <p:cNvCxnSpPr/>
          <p:nvPr/>
        </p:nvCxnSpPr>
        <p:spPr>
          <a:xfrm>
            <a:off x="2167179" y="3370686"/>
            <a:ext cx="5996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4523131" y="3370686"/>
            <a:ext cx="5996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a:off x="6907515" y="3370686"/>
            <a:ext cx="5996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9337066" y="3370686"/>
            <a:ext cx="5996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0615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19" name="꺾인 연결선 18"/>
          <p:cNvCxnSpPr/>
          <p:nvPr/>
        </p:nvCxnSpPr>
        <p:spPr>
          <a:xfrm>
            <a:off x="9809544" y="4947313"/>
            <a:ext cx="655973" cy="318283"/>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02</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기능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backgroundRemoval t="6419" b="95946" l="4297" r="89844"/>
                    </a14:imgEffect>
                  </a14:imgLayer>
                </a14:imgProps>
              </a:ext>
            </a:extLst>
          </a:blip>
          <a:stretch>
            <a:fillRect/>
          </a:stretch>
        </p:blipFill>
        <p:spPr>
          <a:xfrm>
            <a:off x="1107415" y="2089375"/>
            <a:ext cx="2812853" cy="3252362"/>
          </a:xfrm>
          <a:prstGeom prst="rect">
            <a:avLst/>
          </a:prstGeom>
        </p:spPr>
      </p:pic>
      <p:pic>
        <p:nvPicPr>
          <p:cNvPr id="7" name="그림 6"/>
          <p:cNvPicPr>
            <a:picLocks noChangeAspect="1"/>
          </p:cNvPicPr>
          <p:nvPr/>
        </p:nvPicPr>
        <p:blipFill>
          <a:blip r:embed="rId4">
            <a:extLst>
              <a:ext uri="{BEBA8EAE-BF5A-486C-A8C5-ECC9F3942E4B}">
                <a14:imgProps xmlns:a14="http://schemas.microsoft.com/office/drawing/2010/main">
                  <a14:imgLayer r:embed="rId5">
                    <a14:imgEffect>
                      <a14:backgroundRemoval t="4386" b="100000" l="1210" r="97984">
                        <a14:foregroundMark x1="75403" y1="22807" x2="75403" y2="22807"/>
                        <a14:foregroundMark x1="74597" y1="19298" x2="74597" y2="17251"/>
                        <a14:foregroundMark x1="60081" y1="4678" x2="60081" y2="4678"/>
                        <a14:foregroundMark x1="70565" y1="53509" x2="70565" y2="53509"/>
                        <a14:foregroundMark x1="11694" y1="51462" x2="1210" y2="51462"/>
                      </a14:backgroundRemoval>
                    </a14:imgEffect>
                  </a14:imgLayer>
                </a14:imgProps>
              </a:ext>
            </a:extLst>
          </a:blip>
          <a:stretch>
            <a:fillRect/>
          </a:stretch>
        </p:blipFill>
        <p:spPr>
          <a:xfrm>
            <a:off x="8463066" y="2068245"/>
            <a:ext cx="2362530" cy="3258005"/>
          </a:xfrm>
          <a:prstGeom prst="rect">
            <a:avLst/>
          </a:prstGeom>
        </p:spPr>
      </p:pic>
      <p:sp>
        <p:nvSpPr>
          <p:cNvPr id="9" name="TextBox 8"/>
          <p:cNvSpPr txBox="1"/>
          <p:nvPr/>
        </p:nvSpPr>
        <p:spPr>
          <a:xfrm>
            <a:off x="3746557" y="414189"/>
            <a:ext cx="4577676" cy="769441"/>
          </a:xfrm>
          <a:prstGeom prst="rect">
            <a:avLst/>
          </a:prstGeom>
          <a:noFill/>
        </p:spPr>
        <p:txBody>
          <a:bodyPr wrap="square" rtlCol="0">
            <a:spAutoFit/>
          </a:bodyPr>
          <a:lstStyle/>
          <a:p>
            <a:pPr algn="ctr"/>
            <a:r>
              <a:rPr lang="ko-KR" altLang="en-US" sz="4400" u="sng"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플랜토</a:t>
            </a:r>
            <a:r>
              <a:rPr lang="ko-KR" altLang="en-US" sz="4400" u="sng"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 </a:t>
            </a:r>
            <a:r>
              <a:rPr lang="en-US" altLang="ko-KR" sz="4400" u="sng"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3D </a:t>
            </a:r>
            <a:r>
              <a:rPr lang="ko-KR" altLang="en-US" sz="4400" u="sng"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모델링</a:t>
            </a:r>
            <a:endParaRPr lang="ko-KR" altLang="en-US" sz="4400" u="sng"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
        <p:nvSpPr>
          <p:cNvPr id="10" name="TextBox 9"/>
          <p:cNvSpPr txBox="1"/>
          <p:nvPr/>
        </p:nvSpPr>
        <p:spPr>
          <a:xfrm>
            <a:off x="8241175" y="1307939"/>
            <a:ext cx="3136739" cy="781436"/>
          </a:xfrm>
          <a:prstGeom prst="rect">
            <a:avLst/>
          </a:prstGeom>
          <a:noFill/>
        </p:spPr>
        <p:txBody>
          <a:bodyPr wrap="square" rtlCol="0">
            <a:spAutoFit/>
          </a:bodyPr>
          <a:lstStyle/>
          <a:p>
            <a:endParaRPr lang="ko-KR" altLang="en-US" dirty="0"/>
          </a:p>
        </p:txBody>
      </p:sp>
      <p:sp>
        <p:nvSpPr>
          <p:cNvPr id="11" name="AutoShape 2" descr="preview url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2" name="그림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7659" y="1838520"/>
            <a:ext cx="3365514" cy="3997046"/>
          </a:xfrm>
          <a:prstGeom prst="rect">
            <a:avLst/>
          </a:prstGeom>
        </p:spPr>
      </p:pic>
      <p:sp>
        <p:nvSpPr>
          <p:cNvPr id="13" name="TextBox 12"/>
          <p:cNvSpPr txBox="1"/>
          <p:nvPr/>
        </p:nvSpPr>
        <p:spPr>
          <a:xfrm>
            <a:off x="10139423" y="1653325"/>
            <a:ext cx="1307939" cy="370390"/>
          </a:xfrm>
          <a:prstGeom prst="rect">
            <a:avLst/>
          </a:prstGeom>
          <a:noFill/>
        </p:spPr>
        <p:txBody>
          <a:bodyPr wrap="square" rtlCol="0">
            <a:spAutoFit/>
          </a:bodyPr>
          <a:lstStyle/>
          <a:p>
            <a:r>
              <a:rPr lang="ko-KR" altLang="en-US" dirty="0" smtClean="0">
                <a:latin typeface="나눔스퀘어 네오 Light" panose="00000400000000000000" pitchFamily="2" charset="-127"/>
                <a:ea typeface="나눔스퀘어 네오 Light" panose="00000400000000000000" pitchFamily="2" charset="-127"/>
              </a:rPr>
              <a:t>화분 덮개</a:t>
            </a:r>
            <a:endParaRPr lang="ko-KR" altLang="en-US" dirty="0">
              <a:latin typeface="나눔스퀘어 네오 Light" panose="00000400000000000000" pitchFamily="2" charset="-127"/>
              <a:ea typeface="나눔스퀘어 네오 Light" panose="00000400000000000000" pitchFamily="2" charset="-127"/>
            </a:endParaRPr>
          </a:p>
        </p:txBody>
      </p:sp>
      <p:sp>
        <p:nvSpPr>
          <p:cNvPr id="15" name="TextBox 14"/>
          <p:cNvSpPr txBox="1"/>
          <p:nvPr/>
        </p:nvSpPr>
        <p:spPr>
          <a:xfrm>
            <a:off x="10504056" y="5080401"/>
            <a:ext cx="1307939" cy="370390"/>
          </a:xfrm>
          <a:prstGeom prst="rect">
            <a:avLst/>
          </a:prstGeom>
          <a:noFill/>
        </p:spPr>
        <p:txBody>
          <a:bodyPr wrap="square" rtlCol="0">
            <a:spAutoFit/>
          </a:bodyPr>
          <a:lstStyle/>
          <a:p>
            <a:r>
              <a:rPr lang="ko-KR" altLang="en-US" dirty="0" smtClean="0">
                <a:latin typeface="나눔스퀘어 네오 Light" panose="00000400000000000000" pitchFamily="2" charset="-127"/>
                <a:ea typeface="나눔스퀘어 네오 Light" panose="00000400000000000000" pitchFamily="2" charset="-127"/>
              </a:rPr>
              <a:t>화분 받침</a:t>
            </a:r>
            <a:endParaRPr lang="ko-KR" altLang="en-US" dirty="0">
              <a:latin typeface="나눔스퀘어 네오 Light" panose="00000400000000000000" pitchFamily="2" charset="-127"/>
              <a:ea typeface="나눔스퀘어 네오 Light" panose="00000400000000000000" pitchFamily="2" charset="-127"/>
            </a:endParaRPr>
          </a:p>
        </p:txBody>
      </p:sp>
      <p:cxnSp>
        <p:nvCxnSpPr>
          <p:cNvPr id="17" name="꺾인 연결선 16"/>
          <p:cNvCxnSpPr>
            <a:stCxn id="7" idx="0"/>
            <a:endCxn id="13" idx="1"/>
          </p:cNvCxnSpPr>
          <p:nvPr/>
        </p:nvCxnSpPr>
        <p:spPr>
          <a:xfrm rot="5400000" flipH="1" flipV="1">
            <a:off x="9777015" y="1705837"/>
            <a:ext cx="229725" cy="495092"/>
          </a:xfrm>
          <a:prstGeom prst="bentConnector2">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1390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pic>
        <p:nvPicPr>
          <p:cNvPr id="57" name="그림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667" y="1771906"/>
            <a:ext cx="1447495" cy="3006891"/>
          </a:xfrm>
          <a:prstGeom prst="rect">
            <a:avLst/>
          </a:prstGeom>
        </p:spPr>
      </p:pic>
      <p:sp>
        <p:nvSpPr>
          <p:cNvPr id="59" name="TextBox 58"/>
          <p:cNvSpPr txBox="1"/>
          <p:nvPr/>
        </p:nvSpPr>
        <p:spPr>
          <a:xfrm>
            <a:off x="1877210" y="2622561"/>
            <a:ext cx="4825172" cy="2646878"/>
          </a:xfrm>
          <a:prstGeom prst="rect">
            <a:avLst/>
          </a:prstGeom>
          <a:noFill/>
        </p:spPr>
        <p:txBody>
          <a:bodyPr wrap="square" rtlCol="0">
            <a:spAutoFit/>
          </a:bodyPr>
          <a:lstStyle/>
          <a:p>
            <a:r>
              <a:rPr lang="en-US" altLang="ko-KR" sz="16600" dirty="0" smtClean="0">
                <a:solidFill>
                  <a:schemeClr val="bg1"/>
                </a:solidFill>
                <a:latin typeface="나눔스퀘어 네오 Light" panose="00000400000000000000" pitchFamily="2" charset="-127"/>
                <a:ea typeface="나눔스퀘어 네오 Light" panose="00000400000000000000" pitchFamily="2" charset="-127"/>
              </a:rPr>
              <a:t>03</a:t>
            </a:r>
            <a:endParaRPr lang="ko-KR" altLang="en-US" sz="16600" dirty="0">
              <a:solidFill>
                <a:schemeClr val="bg1"/>
              </a:solidFill>
              <a:latin typeface="나눔스퀘어 네오 Light" panose="00000400000000000000" pitchFamily="2" charset="-127"/>
              <a:ea typeface="나눔스퀘어 네오 Light" panose="00000400000000000000" pitchFamily="2" charset="-127"/>
            </a:endParaRPr>
          </a:p>
        </p:txBody>
      </p:sp>
      <p:sp>
        <p:nvSpPr>
          <p:cNvPr id="60" name="TextBox 59"/>
          <p:cNvSpPr txBox="1"/>
          <p:nvPr/>
        </p:nvSpPr>
        <p:spPr>
          <a:xfrm>
            <a:off x="4093466" y="4385430"/>
            <a:ext cx="3040472" cy="523220"/>
          </a:xfrm>
          <a:prstGeom prst="rect">
            <a:avLst/>
          </a:prstGeom>
          <a:noFill/>
        </p:spPr>
        <p:txBody>
          <a:bodyPr wrap="square" rtlCol="0">
            <a:spAutoFit/>
          </a:bodyPr>
          <a:lstStyle/>
          <a:p>
            <a:pPr algn="ctr"/>
            <a:r>
              <a:rPr lang="ko-KR" altLang="en-US" sz="2800" dirty="0" smtClean="0">
                <a:solidFill>
                  <a:schemeClr val="bg1"/>
                </a:solidFill>
                <a:latin typeface="나눔스퀘어 네오 Bold" panose="00000800000000000000" pitchFamily="2" charset="-127"/>
                <a:ea typeface="나눔스퀘어 네오 Bold" panose="00000800000000000000" pitchFamily="2" charset="-127"/>
              </a:rPr>
              <a:t>기술 소개</a:t>
            </a:r>
            <a:endParaRPr lang="ko-KR" altLang="en-US" sz="2800" dirty="0">
              <a:solidFill>
                <a:schemeClr val="bg1"/>
              </a:solidFill>
              <a:latin typeface="나눔스퀘어 네오 Bold" panose="00000800000000000000" pitchFamily="2" charset="-127"/>
              <a:ea typeface="나눔스퀘어 네오 Bold" panose="00000800000000000000" pitchFamily="2" charset="-127"/>
            </a:endParaRPr>
          </a:p>
        </p:txBody>
      </p:sp>
    </p:spTree>
    <p:extLst>
      <p:ext uri="{BB962C8B-B14F-4D97-AF65-F5344CB8AC3E}">
        <p14:creationId xmlns:p14="http://schemas.microsoft.com/office/powerpoint/2010/main" val="31180885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그림 15"/>
          <p:cNvPicPr>
            <a:picLocks noChangeAspect="1"/>
          </p:cNvPicPr>
          <p:nvPr/>
        </p:nvPicPr>
        <p:blipFill>
          <a:blip r:embed="rId2"/>
          <a:stretch>
            <a:fillRect/>
          </a:stretch>
        </p:blipFill>
        <p:spPr>
          <a:xfrm>
            <a:off x="1589797" y="394516"/>
            <a:ext cx="9047337" cy="6367667"/>
          </a:xfrm>
          <a:prstGeom prst="rect">
            <a:avLst/>
          </a:prstGeom>
        </p:spPr>
      </p:pic>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03</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기술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11" name="AutoShape 2" descr="preview url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461347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03</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기술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11" name="AutoShape 2" descr="preview url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TextBox 6"/>
          <p:cNvSpPr txBox="1"/>
          <p:nvPr/>
        </p:nvSpPr>
        <p:spPr>
          <a:xfrm>
            <a:off x="3746557" y="414189"/>
            <a:ext cx="4577676" cy="769441"/>
          </a:xfrm>
          <a:prstGeom prst="rect">
            <a:avLst/>
          </a:prstGeom>
          <a:noFill/>
        </p:spPr>
        <p:txBody>
          <a:bodyPr wrap="square" rtlCol="0">
            <a:spAutoFit/>
          </a:bodyPr>
          <a:lstStyle/>
          <a:p>
            <a:pPr algn="ctr"/>
            <a:r>
              <a:rPr lang="en-US" altLang="ko-KR"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ERD</a:t>
            </a:r>
            <a:endParaRPr lang="ko-KR" altLang="en-US" sz="44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pic>
        <p:nvPicPr>
          <p:cNvPr id="2" name="그림 1"/>
          <p:cNvPicPr>
            <a:picLocks noChangeAspect="1"/>
          </p:cNvPicPr>
          <p:nvPr/>
        </p:nvPicPr>
        <p:blipFill>
          <a:blip r:embed="rId2"/>
          <a:stretch>
            <a:fillRect/>
          </a:stretch>
        </p:blipFill>
        <p:spPr>
          <a:xfrm>
            <a:off x="1481359" y="1371082"/>
            <a:ext cx="9491441" cy="4809744"/>
          </a:xfrm>
          <a:prstGeom prst="rect">
            <a:avLst/>
          </a:prstGeom>
        </p:spPr>
      </p:pic>
    </p:spTree>
    <p:extLst>
      <p:ext uri="{BB962C8B-B14F-4D97-AF65-F5344CB8AC3E}">
        <p14:creationId xmlns:p14="http://schemas.microsoft.com/office/powerpoint/2010/main" val="17121887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03</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기술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11" name="AutoShape 2" descr="preview url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 name="그림 1"/>
          <p:cNvPicPr>
            <a:picLocks noChangeAspect="1"/>
          </p:cNvPicPr>
          <p:nvPr/>
        </p:nvPicPr>
        <p:blipFill>
          <a:blip r:embed="rId2"/>
          <a:stretch>
            <a:fillRect/>
          </a:stretch>
        </p:blipFill>
        <p:spPr>
          <a:xfrm>
            <a:off x="460375" y="1626701"/>
            <a:ext cx="6790274" cy="4496526"/>
          </a:xfrm>
          <a:prstGeom prst="rect">
            <a:avLst/>
          </a:prstGeom>
        </p:spPr>
      </p:pic>
      <p:pic>
        <p:nvPicPr>
          <p:cNvPr id="4" name="그림 3"/>
          <p:cNvPicPr>
            <a:picLocks noChangeAspect="1"/>
          </p:cNvPicPr>
          <p:nvPr/>
        </p:nvPicPr>
        <p:blipFill rotWithShape="1">
          <a:blip r:embed="rId3"/>
          <a:srcRect r="25063"/>
          <a:stretch/>
        </p:blipFill>
        <p:spPr>
          <a:xfrm>
            <a:off x="7250649" y="1776691"/>
            <a:ext cx="4080966" cy="2040398"/>
          </a:xfrm>
          <a:prstGeom prst="rect">
            <a:avLst/>
          </a:prstGeom>
        </p:spPr>
      </p:pic>
      <p:sp>
        <p:nvSpPr>
          <p:cNvPr id="7" name="TextBox 6"/>
          <p:cNvSpPr txBox="1"/>
          <p:nvPr/>
        </p:nvSpPr>
        <p:spPr>
          <a:xfrm>
            <a:off x="3746557" y="414189"/>
            <a:ext cx="4577676" cy="769441"/>
          </a:xfrm>
          <a:prstGeom prst="rect">
            <a:avLst/>
          </a:prstGeom>
          <a:noFill/>
        </p:spPr>
        <p:txBody>
          <a:bodyPr wrap="square" rtlCol="0">
            <a:spAutoFit/>
          </a:bodyPr>
          <a:lstStyle/>
          <a:p>
            <a:pPr algn="ctr"/>
            <a:r>
              <a:rPr lang="ko-KR" altLang="en-US"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기능 명세서</a:t>
            </a:r>
            <a:endParaRPr lang="ko-KR" altLang="en-US" sz="44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spTree>
    <p:extLst>
      <p:ext uri="{BB962C8B-B14F-4D97-AF65-F5344CB8AC3E}">
        <p14:creationId xmlns:p14="http://schemas.microsoft.com/office/powerpoint/2010/main" val="3743827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03</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기술 소개</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7" name="TextBox 6"/>
          <p:cNvSpPr txBox="1"/>
          <p:nvPr/>
        </p:nvSpPr>
        <p:spPr>
          <a:xfrm>
            <a:off x="3746557" y="414189"/>
            <a:ext cx="4577676" cy="769441"/>
          </a:xfrm>
          <a:prstGeom prst="rect">
            <a:avLst/>
          </a:prstGeom>
          <a:noFill/>
        </p:spPr>
        <p:txBody>
          <a:bodyPr wrap="square" rtlCol="0">
            <a:spAutoFit/>
          </a:bodyPr>
          <a:lstStyle/>
          <a:p>
            <a:pPr algn="ctr"/>
            <a:r>
              <a:rPr lang="en-US" altLang="ko-KR" sz="44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API</a:t>
            </a:r>
            <a:endParaRPr lang="ko-KR" altLang="en-US" sz="44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pic>
        <p:nvPicPr>
          <p:cNvPr id="3" name="그림 2"/>
          <p:cNvPicPr>
            <a:picLocks noChangeAspect="1"/>
          </p:cNvPicPr>
          <p:nvPr/>
        </p:nvPicPr>
        <p:blipFill>
          <a:blip r:embed="rId2"/>
          <a:stretch>
            <a:fillRect/>
          </a:stretch>
        </p:blipFill>
        <p:spPr>
          <a:xfrm>
            <a:off x="2585214" y="1576139"/>
            <a:ext cx="6900361" cy="3950134"/>
          </a:xfrm>
          <a:prstGeom prst="rect">
            <a:avLst/>
          </a:prstGeom>
          <a:effectLst>
            <a:outerShdw blurRad="1181100" sx="94000" sy="94000" algn="tl" rotWithShape="0">
              <a:prstClr val="black">
                <a:alpha val="6000"/>
              </a:prstClr>
            </a:outerShdw>
          </a:effectLst>
        </p:spPr>
      </p:pic>
    </p:spTree>
    <p:extLst>
      <p:ext uri="{BB962C8B-B14F-4D97-AF65-F5344CB8AC3E}">
        <p14:creationId xmlns:p14="http://schemas.microsoft.com/office/powerpoint/2010/main" val="10680439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pic>
        <p:nvPicPr>
          <p:cNvPr id="57" name="그림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667" y="1771906"/>
            <a:ext cx="1447495" cy="3006891"/>
          </a:xfrm>
          <a:prstGeom prst="rect">
            <a:avLst/>
          </a:prstGeom>
        </p:spPr>
      </p:pic>
      <p:sp>
        <p:nvSpPr>
          <p:cNvPr id="59" name="TextBox 58"/>
          <p:cNvSpPr txBox="1"/>
          <p:nvPr/>
        </p:nvSpPr>
        <p:spPr>
          <a:xfrm>
            <a:off x="1877210" y="2622561"/>
            <a:ext cx="4825172" cy="2646878"/>
          </a:xfrm>
          <a:prstGeom prst="rect">
            <a:avLst/>
          </a:prstGeom>
          <a:noFill/>
        </p:spPr>
        <p:txBody>
          <a:bodyPr wrap="square" rtlCol="0">
            <a:spAutoFit/>
          </a:bodyPr>
          <a:lstStyle/>
          <a:p>
            <a:r>
              <a:rPr lang="en-US" altLang="ko-KR" sz="16600" dirty="0" smtClean="0">
                <a:solidFill>
                  <a:schemeClr val="bg1"/>
                </a:solidFill>
                <a:latin typeface="나눔스퀘어 네오 Light" panose="00000400000000000000" pitchFamily="2" charset="-127"/>
                <a:ea typeface="나눔스퀘어 네오 Light" panose="00000400000000000000" pitchFamily="2" charset="-127"/>
              </a:rPr>
              <a:t>04</a:t>
            </a:r>
            <a:endParaRPr lang="ko-KR" altLang="en-US" sz="16600" dirty="0">
              <a:solidFill>
                <a:schemeClr val="bg1"/>
              </a:solidFill>
              <a:latin typeface="나눔스퀘어 네오 Light" panose="00000400000000000000" pitchFamily="2" charset="-127"/>
              <a:ea typeface="나눔스퀘어 네오 Light" panose="00000400000000000000" pitchFamily="2" charset="-127"/>
            </a:endParaRPr>
          </a:p>
        </p:txBody>
      </p:sp>
      <p:sp>
        <p:nvSpPr>
          <p:cNvPr id="60" name="TextBox 59"/>
          <p:cNvSpPr txBox="1"/>
          <p:nvPr/>
        </p:nvSpPr>
        <p:spPr>
          <a:xfrm>
            <a:off x="4093466" y="4385430"/>
            <a:ext cx="3040472" cy="523220"/>
          </a:xfrm>
          <a:prstGeom prst="rect">
            <a:avLst/>
          </a:prstGeom>
          <a:noFill/>
        </p:spPr>
        <p:txBody>
          <a:bodyPr wrap="square" rtlCol="0">
            <a:spAutoFit/>
          </a:bodyPr>
          <a:lstStyle/>
          <a:p>
            <a:pPr algn="ctr"/>
            <a:r>
              <a:rPr lang="ko-KR" altLang="en-US" sz="2800" dirty="0" smtClean="0">
                <a:solidFill>
                  <a:schemeClr val="bg1"/>
                </a:solidFill>
                <a:latin typeface="나눔스퀘어 네오 Bold" panose="00000800000000000000" pitchFamily="2" charset="-127"/>
                <a:ea typeface="나눔스퀘어 네오 Bold" panose="00000800000000000000" pitchFamily="2" charset="-127"/>
              </a:rPr>
              <a:t>향후 계획</a:t>
            </a:r>
            <a:endParaRPr lang="ko-KR" altLang="en-US" sz="2800" dirty="0">
              <a:solidFill>
                <a:schemeClr val="bg1"/>
              </a:solidFill>
              <a:latin typeface="나눔스퀘어 네오 Bold" panose="00000800000000000000" pitchFamily="2" charset="-127"/>
              <a:ea typeface="나눔스퀘어 네오 Bold" panose="00000800000000000000" pitchFamily="2" charset="-127"/>
            </a:endParaRPr>
          </a:p>
        </p:txBody>
      </p:sp>
    </p:spTree>
    <p:extLst>
      <p:ext uri="{BB962C8B-B14F-4D97-AF65-F5344CB8AC3E}">
        <p14:creationId xmlns:p14="http://schemas.microsoft.com/office/powerpoint/2010/main" val="22560491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04</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향후 계획</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grpSp>
        <p:nvGrpSpPr>
          <p:cNvPr id="4" name="그룹 3"/>
          <p:cNvGrpSpPr/>
          <p:nvPr/>
        </p:nvGrpSpPr>
        <p:grpSpPr>
          <a:xfrm>
            <a:off x="2942640" y="1724628"/>
            <a:ext cx="6555500" cy="636608"/>
            <a:chOff x="2815319" y="1851950"/>
            <a:chExt cx="6555500" cy="636608"/>
          </a:xfrm>
        </p:grpSpPr>
        <p:sp>
          <p:nvSpPr>
            <p:cNvPr id="2" name="모서리가 둥근 직사각형 1"/>
            <p:cNvSpPr/>
            <p:nvPr/>
          </p:nvSpPr>
          <p:spPr>
            <a:xfrm>
              <a:off x="3205186" y="1851950"/>
              <a:ext cx="5775767" cy="636608"/>
            </a:xfrm>
            <a:prstGeom prst="round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2815319" y="1939421"/>
              <a:ext cx="6555500" cy="461665"/>
            </a:xfrm>
            <a:prstGeom prst="rect">
              <a:avLst/>
            </a:prstGeom>
            <a:noFill/>
            <a:ln>
              <a:noFill/>
            </a:ln>
          </p:spPr>
          <p:txBody>
            <a:bodyPr wrap="square" rtlCol="0">
              <a:spAutoFit/>
            </a:bodyPr>
            <a:lstStyle/>
            <a:p>
              <a:pPr algn="ctr"/>
              <a:r>
                <a:rPr lang="en-US" altLang="ko-KR" sz="2400" dirty="0" smtClean="0">
                  <a:solidFill>
                    <a:srgbClr val="00F66F"/>
                  </a:solidFill>
                  <a:latin typeface="나눔스퀘어 네오 Bold" panose="00000800000000000000" pitchFamily="2" charset="-127"/>
                  <a:ea typeface="나눔스퀘어 네오 Bold" panose="00000800000000000000" pitchFamily="2" charset="-127"/>
                </a:rPr>
                <a:t>AI </a:t>
              </a:r>
              <a:r>
                <a:rPr lang="ko-KR" altLang="en-US" sz="2400" dirty="0" smtClean="0">
                  <a:solidFill>
                    <a:srgbClr val="00F66F"/>
                  </a:solidFill>
                  <a:latin typeface="나눔스퀘어 네오 Bold" panose="00000800000000000000" pitchFamily="2" charset="-127"/>
                  <a:ea typeface="나눔스퀘어 네오 Bold" panose="00000800000000000000" pitchFamily="2" charset="-127"/>
                </a:rPr>
                <a:t>알고리즘 </a:t>
              </a:r>
              <a:r>
                <a:rPr lang="ko-KR" altLang="en-US" sz="2400" dirty="0" smtClean="0">
                  <a:solidFill>
                    <a:schemeClr val="bg1"/>
                  </a:solidFill>
                  <a:latin typeface="나눔스퀘어 네오 Bold" panose="00000800000000000000" pitchFamily="2" charset="-127"/>
                  <a:ea typeface="나눔스퀘어 네오 Bold" panose="00000800000000000000" pitchFamily="2" charset="-127"/>
                </a:rPr>
                <a:t>기반 식물 추천</a:t>
              </a:r>
              <a:endParaRPr lang="ko-KR" altLang="en-US" sz="2400" dirty="0">
                <a:solidFill>
                  <a:schemeClr val="bg1"/>
                </a:solidFill>
                <a:latin typeface="나눔스퀘어 네오 Bold" panose="00000800000000000000" pitchFamily="2" charset="-127"/>
                <a:ea typeface="나눔스퀘어 네오 Bold" panose="00000800000000000000" pitchFamily="2" charset="-127"/>
              </a:endParaRPr>
            </a:p>
          </p:txBody>
        </p:sp>
      </p:grpSp>
      <p:grpSp>
        <p:nvGrpSpPr>
          <p:cNvPr id="27" name="그룹 26"/>
          <p:cNvGrpSpPr/>
          <p:nvPr/>
        </p:nvGrpSpPr>
        <p:grpSpPr>
          <a:xfrm>
            <a:off x="2942640" y="4799691"/>
            <a:ext cx="6555500" cy="636608"/>
            <a:chOff x="2815319" y="1851950"/>
            <a:chExt cx="6555500" cy="636608"/>
          </a:xfrm>
        </p:grpSpPr>
        <p:sp>
          <p:nvSpPr>
            <p:cNvPr id="28" name="모서리가 둥근 직사각형 27"/>
            <p:cNvSpPr/>
            <p:nvPr/>
          </p:nvSpPr>
          <p:spPr>
            <a:xfrm>
              <a:off x="3205186" y="1851950"/>
              <a:ext cx="5775767" cy="636608"/>
            </a:xfrm>
            <a:prstGeom prst="round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2815319" y="1939421"/>
              <a:ext cx="6555500" cy="461665"/>
            </a:xfrm>
            <a:prstGeom prst="rect">
              <a:avLst/>
            </a:prstGeom>
            <a:noFill/>
            <a:ln>
              <a:noFill/>
            </a:ln>
          </p:spPr>
          <p:txBody>
            <a:bodyPr wrap="square" rtlCol="0">
              <a:spAutoFit/>
            </a:bodyPr>
            <a:lstStyle/>
            <a:p>
              <a:pPr algn="ctr"/>
              <a:r>
                <a:rPr lang="ko-KR" altLang="en-US" sz="2400" dirty="0" smtClean="0">
                  <a:solidFill>
                    <a:schemeClr val="bg1"/>
                  </a:solidFill>
                  <a:latin typeface="나눔스퀘어 네오 Bold" panose="00000800000000000000" pitchFamily="2" charset="-127"/>
                  <a:ea typeface="나눔스퀘어 네오 Bold" panose="00000800000000000000" pitchFamily="2" charset="-127"/>
                </a:rPr>
                <a:t>화분의 </a:t>
              </a:r>
              <a:r>
                <a:rPr lang="ko-KR" altLang="en-US" sz="2400" dirty="0" smtClean="0">
                  <a:solidFill>
                    <a:srgbClr val="00F66F"/>
                  </a:solidFill>
                  <a:latin typeface="나눔스퀘어 네오 Bold" panose="00000800000000000000" pitchFamily="2" charset="-127"/>
                  <a:ea typeface="나눔스퀘어 네오 Bold" panose="00000800000000000000" pitchFamily="2" charset="-127"/>
                </a:rPr>
                <a:t>경량화</a:t>
              </a:r>
              <a:endParaRPr lang="ko-KR" altLang="en-US" sz="2400" dirty="0">
                <a:solidFill>
                  <a:srgbClr val="00F66F"/>
                </a:solidFill>
                <a:latin typeface="나눔스퀘어 네오 Bold" panose="00000800000000000000" pitchFamily="2" charset="-127"/>
                <a:ea typeface="나눔스퀘어 네오 Bold" panose="00000800000000000000" pitchFamily="2" charset="-127"/>
              </a:endParaRPr>
            </a:p>
          </p:txBody>
        </p:sp>
      </p:grpSp>
      <p:grpSp>
        <p:nvGrpSpPr>
          <p:cNvPr id="30" name="그룹 29"/>
          <p:cNvGrpSpPr/>
          <p:nvPr/>
        </p:nvGrpSpPr>
        <p:grpSpPr>
          <a:xfrm>
            <a:off x="2942640" y="2706575"/>
            <a:ext cx="6555500" cy="636608"/>
            <a:chOff x="2815319" y="1851950"/>
            <a:chExt cx="6555500" cy="636608"/>
          </a:xfrm>
        </p:grpSpPr>
        <p:sp>
          <p:nvSpPr>
            <p:cNvPr id="31" name="모서리가 둥근 직사각형 30"/>
            <p:cNvSpPr/>
            <p:nvPr/>
          </p:nvSpPr>
          <p:spPr>
            <a:xfrm>
              <a:off x="3205186" y="1851950"/>
              <a:ext cx="5775767" cy="636608"/>
            </a:xfrm>
            <a:prstGeom prst="round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2815319" y="1939421"/>
              <a:ext cx="6555500" cy="461665"/>
            </a:xfrm>
            <a:prstGeom prst="rect">
              <a:avLst/>
            </a:prstGeom>
            <a:noFill/>
            <a:ln>
              <a:noFill/>
            </a:ln>
          </p:spPr>
          <p:txBody>
            <a:bodyPr wrap="square" rtlCol="0">
              <a:spAutoFit/>
            </a:bodyPr>
            <a:lstStyle/>
            <a:p>
              <a:pPr algn="ctr"/>
              <a:r>
                <a:rPr lang="en-US" altLang="ko-KR" sz="2400" dirty="0" smtClean="0">
                  <a:solidFill>
                    <a:srgbClr val="00F66F"/>
                  </a:solidFill>
                  <a:latin typeface="나눔스퀘어 네오 Bold" panose="00000800000000000000" pitchFamily="2" charset="-127"/>
                  <a:ea typeface="나눔스퀘어 네오 Bold" panose="00000800000000000000" pitchFamily="2" charset="-127"/>
                </a:rPr>
                <a:t>PWA</a:t>
              </a:r>
              <a:r>
                <a:rPr lang="ko-KR" altLang="en-US" sz="2400" dirty="0">
                  <a:solidFill>
                    <a:schemeClr val="bg1"/>
                  </a:solidFill>
                  <a:latin typeface="나눔스퀘어 네오 Bold" panose="00000800000000000000" pitchFamily="2" charset="-127"/>
                  <a:ea typeface="나눔스퀘어 네오 Bold" panose="00000800000000000000" pitchFamily="2" charset="-127"/>
                </a:rPr>
                <a:t> </a:t>
              </a:r>
              <a:r>
                <a:rPr lang="ko-KR" altLang="en-US" sz="2400" dirty="0" smtClean="0">
                  <a:solidFill>
                    <a:schemeClr val="bg1"/>
                  </a:solidFill>
                  <a:latin typeface="나눔스퀘어 네오 Bold" panose="00000800000000000000" pitchFamily="2" charset="-127"/>
                  <a:ea typeface="나눔스퀘어 네오 Bold" panose="00000800000000000000" pitchFamily="2" charset="-127"/>
                </a:rPr>
                <a:t>이용</a:t>
              </a:r>
              <a:endParaRPr lang="ko-KR" altLang="en-US" sz="2400" dirty="0">
                <a:solidFill>
                  <a:schemeClr val="bg1"/>
                </a:solidFill>
                <a:latin typeface="나눔스퀘어 네오 Bold" panose="00000800000000000000" pitchFamily="2" charset="-127"/>
                <a:ea typeface="나눔스퀘어 네오 Bold" panose="00000800000000000000" pitchFamily="2" charset="-127"/>
              </a:endParaRPr>
            </a:p>
          </p:txBody>
        </p:sp>
      </p:grpSp>
      <p:grpSp>
        <p:nvGrpSpPr>
          <p:cNvPr id="33" name="그룹 32"/>
          <p:cNvGrpSpPr/>
          <p:nvPr/>
        </p:nvGrpSpPr>
        <p:grpSpPr>
          <a:xfrm>
            <a:off x="2942640" y="3769545"/>
            <a:ext cx="6555500" cy="636608"/>
            <a:chOff x="2815319" y="1851950"/>
            <a:chExt cx="6555500" cy="636608"/>
          </a:xfrm>
        </p:grpSpPr>
        <p:sp>
          <p:nvSpPr>
            <p:cNvPr id="34" name="모서리가 둥근 직사각형 33"/>
            <p:cNvSpPr/>
            <p:nvPr/>
          </p:nvSpPr>
          <p:spPr>
            <a:xfrm>
              <a:off x="3205186" y="1851950"/>
              <a:ext cx="5775767" cy="636608"/>
            </a:xfrm>
            <a:prstGeom prst="round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2815319" y="1939421"/>
              <a:ext cx="6555500" cy="461665"/>
            </a:xfrm>
            <a:prstGeom prst="rect">
              <a:avLst/>
            </a:prstGeom>
            <a:noFill/>
            <a:ln>
              <a:noFill/>
            </a:ln>
          </p:spPr>
          <p:txBody>
            <a:bodyPr wrap="square" rtlCol="0">
              <a:spAutoFit/>
            </a:bodyPr>
            <a:lstStyle/>
            <a:p>
              <a:pPr algn="ctr"/>
              <a:r>
                <a:rPr lang="ko-KR" altLang="en-US" sz="2400" dirty="0" err="1" smtClean="0">
                  <a:solidFill>
                    <a:srgbClr val="00F66F"/>
                  </a:solidFill>
                  <a:latin typeface="나눔스퀘어 네오 Bold" panose="00000800000000000000" pitchFamily="2" charset="-127"/>
                  <a:ea typeface="나눔스퀘어 네오 Bold" panose="00000800000000000000" pitchFamily="2" charset="-127"/>
                </a:rPr>
                <a:t>무중단</a:t>
              </a:r>
              <a:r>
                <a:rPr lang="ko-KR" altLang="en-US" sz="2400" dirty="0" smtClean="0">
                  <a:solidFill>
                    <a:schemeClr val="bg1"/>
                  </a:solidFill>
                  <a:latin typeface="나눔스퀘어 네오 Bold" panose="00000800000000000000" pitchFamily="2" charset="-127"/>
                  <a:ea typeface="나눔스퀘어 네오 Bold" panose="00000800000000000000" pitchFamily="2" charset="-127"/>
                </a:rPr>
                <a:t> 배포</a:t>
              </a:r>
              <a:endParaRPr lang="ko-KR" altLang="en-US" sz="2400" dirty="0">
                <a:solidFill>
                  <a:schemeClr val="bg1"/>
                </a:solidFill>
                <a:latin typeface="나눔스퀘어 네오 Bold" panose="00000800000000000000" pitchFamily="2" charset="-127"/>
                <a:ea typeface="나눔스퀘어 네오 Bold" panose="00000800000000000000" pitchFamily="2" charset="-127"/>
              </a:endParaRPr>
            </a:p>
          </p:txBody>
        </p:sp>
      </p:grpSp>
    </p:spTree>
    <p:extLst>
      <p:ext uri="{BB962C8B-B14F-4D97-AF65-F5344CB8AC3E}">
        <p14:creationId xmlns:p14="http://schemas.microsoft.com/office/powerpoint/2010/main" val="25020040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extBox 1"/>
          <p:cNvSpPr txBox="1"/>
          <p:nvPr/>
        </p:nvSpPr>
        <p:spPr>
          <a:xfrm>
            <a:off x="1432913" y="1053612"/>
            <a:ext cx="9373200" cy="2400657"/>
          </a:xfrm>
          <a:prstGeom prst="rect">
            <a:avLst/>
          </a:prstGeom>
          <a:noFill/>
        </p:spPr>
        <p:txBody>
          <a:bodyPr wrap="square" rtlCol="0">
            <a:spAutoFit/>
          </a:bodyPr>
          <a:lstStyle/>
          <a:p>
            <a:r>
              <a:rPr lang="ko-KR" altLang="en-US" sz="15000" dirty="0" smtClean="0">
                <a:solidFill>
                  <a:srgbClr val="00F66F"/>
                </a:solidFill>
                <a:latin typeface="나눔스퀘어 네오 Heavy" panose="00000A00000000000000" pitchFamily="2" charset="-127"/>
                <a:ea typeface="나눔스퀘어 네오 Heavy" panose="00000A00000000000000" pitchFamily="2" charset="-127"/>
              </a:rPr>
              <a:t>감사합니다</a:t>
            </a:r>
            <a:endParaRPr lang="ko-KR" altLang="en-US" sz="15000" dirty="0">
              <a:solidFill>
                <a:srgbClr val="00F66F"/>
              </a:solidFill>
              <a:latin typeface="나눔스퀘어 네오 Heavy" panose="00000A00000000000000" pitchFamily="2" charset="-127"/>
              <a:ea typeface="나눔스퀘어 네오 Heavy" panose="00000A00000000000000" pitchFamily="2" charset="-127"/>
            </a:endParaRPr>
          </a:p>
        </p:txBody>
      </p:sp>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grpSp>
        <p:nvGrpSpPr>
          <p:cNvPr id="7" name="그룹 6"/>
          <p:cNvGrpSpPr/>
          <p:nvPr/>
        </p:nvGrpSpPr>
        <p:grpSpPr>
          <a:xfrm>
            <a:off x="5377005" y="2788062"/>
            <a:ext cx="1485017" cy="3084834"/>
            <a:chOff x="4178861" y="980388"/>
            <a:chExt cx="1727884" cy="3589344"/>
          </a:xfrm>
        </p:grpSpPr>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861" y="980388"/>
              <a:ext cx="1727884" cy="3589344"/>
            </a:xfrm>
            <a:prstGeom prst="rect">
              <a:avLst/>
            </a:prstGeom>
          </p:spPr>
        </p:pic>
        <p:pic>
          <p:nvPicPr>
            <p:cNvPr id="9" name="그림 8"/>
            <p:cNvPicPr>
              <a:picLocks noChangeAspect="1"/>
            </p:cNvPicPr>
            <p:nvPr/>
          </p:nvPicPr>
          <p:blipFill>
            <a:blip r:embed="rId3"/>
            <a:stretch>
              <a:fillRect/>
            </a:stretch>
          </p:blipFill>
          <p:spPr>
            <a:xfrm>
              <a:off x="4726524" y="3737175"/>
              <a:ext cx="632557" cy="393300"/>
            </a:xfrm>
            <a:prstGeom prst="rect">
              <a:avLst/>
            </a:prstGeom>
          </p:spPr>
        </p:pic>
        <p:sp>
          <p:nvSpPr>
            <p:cNvPr id="10" name="타원 9"/>
            <p:cNvSpPr/>
            <p:nvPr/>
          </p:nvSpPr>
          <p:spPr>
            <a:xfrm>
              <a:off x="4671060" y="3907155"/>
              <a:ext cx="152400" cy="112395"/>
            </a:xfrm>
            <a:prstGeom prst="ellipse">
              <a:avLst/>
            </a:prstGeom>
            <a:solidFill>
              <a:srgbClr val="F49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5239459" y="3907155"/>
              <a:ext cx="152400" cy="112395"/>
            </a:xfrm>
            <a:prstGeom prst="ellipse">
              <a:avLst/>
            </a:prstGeom>
            <a:solidFill>
              <a:srgbClr val="F49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311494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pic>
        <p:nvPicPr>
          <p:cNvPr id="57" name="그림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7315" y="1771906"/>
            <a:ext cx="1447495" cy="3006891"/>
          </a:xfrm>
          <a:prstGeom prst="rect">
            <a:avLst/>
          </a:prstGeom>
        </p:spPr>
      </p:pic>
      <p:sp>
        <p:nvSpPr>
          <p:cNvPr id="58" name="TextBox 57"/>
          <p:cNvSpPr txBox="1"/>
          <p:nvPr/>
        </p:nvSpPr>
        <p:spPr>
          <a:xfrm>
            <a:off x="3307604" y="2180395"/>
            <a:ext cx="2144072" cy="2646878"/>
          </a:xfrm>
          <a:prstGeom prst="rect">
            <a:avLst/>
          </a:prstGeom>
          <a:noFill/>
        </p:spPr>
        <p:txBody>
          <a:bodyPr wrap="square" rtlCol="0">
            <a:spAutoFit/>
          </a:bodyPr>
          <a:lstStyle/>
          <a:p>
            <a:r>
              <a:rPr lang="en-US" altLang="ko-KR" sz="16600" dirty="0" smtClean="0">
                <a:solidFill>
                  <a:schemeClr val="bg1"/>
                </a:solidFill>
                <a:latin typeface="나눔스퀘어 네오 Heavy" panose="00000A00000000000000" pitchFamily="2" charset="-127"/>
                <a:ea typeface="나눔스퀘어 네오 Heavy" panose="00000A00000000000000" pitchFamily="2" charset="-127"/>
              </a:rPr>
              <a:t>Q</a:t>
            </a:r>
            <a:endParaRPr lang="ko-KR" altLang="en-US" sz="16600" dirty="0">
              <a:solidFill>
                <a:schemeClr val="bg1"/>
              </a:solidFill>
              <a:latin typeface="나눔스퀘어 네오 Heavy" panose="00000A00000000000000" pitchFamily="2" charset="-127"/>
              <a:ea typeface="나눔스퀘어 네오 Heavy" panose="00000A00000000000000" pitchFamily="2" charset="-127"/>
            </a:endParaRPr>
          </a:p>
        </p:txBody>
      </p:sp>
      <p:sp>
        <p:nvSpPr>
          <p:cNvPr id="59" name="TextBox 58"/>
          <p:cNvSpPr txBox="1"/>
          <p:nvPr/>
        </p:nvSpPr>
        <p:spPr>
          <a:xfrm>
            <a:off x="6804810" y="2131919"/>
            <a:ext cx="4825172" cy="2646878"/>
          </a:xfrm>
          <a:prstGeom prst="rect">
            <a:avLst/>
          </a:prstGeom>
          <a:noFill/>
        </p:spPr>
        <p:txBody>
          <a:bodyPr wrap="square" rtlCol="0">
            <a:spAutoFit/>
          </a:bodyPr>
          <a:lstStyle/>
          <a:p>
            <a:r>
              <a:rPr lang="en-US" altLang="ko-KR" sz="16600" dirty="0" smtClean="0">
                <a:solidFill>
                  <a:schemeClr val="bg1"/>
                </a:solidFill>
                <a:latin typeface="나눔스퀘어 네오 Heavy" panose="00000A00000000000000" pitchFamily="2" charset="-127"/>
                <a:ea typeface="나눔스퀘어 네오 Heavy" panose="00000A00000000000000" pitchFamily="2" charset="-127"/>
              </a:rPr>
              <a:t>A</a:t>
            </a:r>
            <a:endParaRPr lang="ko-KR" altLang="en-US" sz="16600" dirty="0">
              <a:solidFill>
                <a:schemeClr val="bg1"/>
              </a:solidFill>
              <a:latin typeface="나눔스퀘어 네오 Heavy" panose="00000A00000000000000" pitchFamily="2" charset="-127"/>
              <a:ea typeface="나눔스퀘어 네오 Heavy" panose="00000A00000000000000" pitchFamily="2" charset="-127"/>
            </a:endParaRPr>
          </a:p>
        </p:txBody>
      </p:sp>
      <p:sp>
        <p:nvSpPr>
          <p:cNvPr id="60" name="TextBox 59"/>
          <p:cNvSpPr txBox="1"/>
          <p:nvPr/>
        </p:nvSpPr>
        <p:spPr>
          <a:xfrm>
            <a:off x="4560826" y="5007829"/>
            <a:ext cx="3040472" cy="523220"/>
          </a:xfrm>
          <a:prstGeom prst="rect">
            <a:avLst/>
          </a:prstGeom>
          <a:noFill/>
        </p:spPr>
        <p:txBody>
          <a:bodyPr wrap="square" rtlCol="0">
            <a:spAutoFit/>
          </a:bodyPr>
          <a:lstStyle/>
          <a:p>
            <a:pPr algn="ctr"/>
            <a:r>
              <a:rPr lang="ko-KR" altLang="en-US" sz="2800" dirty="0" smtClean="0">
                <a:solidFill>
                  <a:schemeClr val="bg1"/>
                </a:solidFill>
                <a:latin typeface="나눔스퀘어 네오 Bold" panose="00000800000000000000" pitchFamily="2" charset="-127"/>
                <a:ea typeface="나눔스퀘어 네오 Bold" panose="00000800000000000000" pitchFamily="2" charset="-127"/>
              </a:rPr>
              <a:t>질문 있으신가요</a:t>
            </a:r>
            <a:r>
              <a:rPr lang="en-US" altLang="ko-KR" sz="2800" dirty="0" smtClean="0">
                <a:solidFill>
                  <a:schemeClr val="bg1"/>
                </a:solidFill>
                <a:latin typeface="나눔스퀘어 네오 Bold" panose="00000800000000000000" pitchFamily="2" charset="-127"/>
                <a:ea typeface="나눔스퀘어 네오 Bold" panose="00000800000000000000" pitchFamily="2" charset="-127"/>
              </a:rPr>
              <a:t>?</a:t>
            </a:r>
            <a:endParaRPr lang="ko-KR" altLang="en-US" sz="2800" dirty="0">
              <a:solidFill>
                <a:schemeClr val="bg1"/>
              </a:solidFill>
              <a:latin typeface="나눔스퀘어 네오 Bold" panose="00000800000000000000" pitchFamily="2" charset="-127"/>
              <a:ea typeface="나눔스퀘어 네오 Bold" panose="00000800000000000000" pitchFamily="2" charset="-127"/>
            </a:endParaRPr>
          </a:p>
        </p:txBody>
      </p:sp>
    </p:spTree>
    <p:extLst>
      <p:ext uri="{BB962C8B-B14F-4D97-AF65-F5344CB8AC3E}">
        <p14:creationId xmlns:p14="http://schemas.microsoft.com/office/powerpoint/2010/main" val="16804840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11" name="TextBox 10"/>
          <p:cNvSpPr txBox="1"/>
          <p:nvPr/>
        </p:nvSpPr>
        <p:spPr>
          <a:xfrm>
            <a:off x="2042017" y="1123827"/>
            <a:ext cx="8062682" cy="646331"/>
          </a:xfrm>
          <a:prstGeom prst="rect">
            <a:avLst/>
          </a:prstGeom>
          <a:noFill/>
        </p:spPr>
        <p:txBody>
          <a:bodyPr wrap="square" rtlCol="0">
            <a:spAutoFit/>
          </a:bodyPr>
          <a:lstStyle/>
          <a:p>
            <a:pPr algn="ctr"/>
            <a:r>
              <a:rPr lang="ko-KR" altLang="en-US" sz="3600" spc="-150" dirty="0" smtClean="0">
                <a:solidFill>
                  <a:schemeClr val="bg2">
                    <a:lumMod val="25000"/>
                  </a:schemeClr>
                </a:solidFill>
                <a:latin typeface="나눔스퀘어 네오 Bold" panose="00000800000000000000" pitchFamily="2" charset="-127"/>
                <a:ea typeface="나눔스퀘어 네오 Bold" panose="00000800000000000000" pitchFamily="2" charset="-127"/>
              </a:rPr>
              <a:t>반려동물</a:t>
            </a:r>
            <a:r>
              <a:rPr lang="en-US" altLang="ko-KR" sz="3600" spc="-150" dirty="0" smtClean="0">
                <a:solidFill>
                  <a:schemeClr val="bg2">
                    <a:lumMod val="25000"/>
                  </a:schemeClr>
                </a:solidFill>
                <a:latin typeface="나눔스퀘어 네오 Bold" panose="00000800000000000000" pitchFamily="2" charset="-127"/>
                <a:ea typeface="나눔스퀘어 네오 Bold" panose="00000800000000000000" pitchFamily="2" charset="-127"/>
              </a:rPr>
              <a:t>, </a:t>
            </a:r>
            <a:r>
              <a:rPr lang="ko-KR" altLang="en-US" sz="3600" spc="-150" dirty="0" smtClean="0">
                <a:solidFill>
                  <a:srgbClr val="00B050"/>
                </a:solidFill>
                <a:latin typeface="나눔스퀘어 네오 Bold" panose="00000800000000000000" pitchFamily="2" charset="-127"/>
                <a:ea typeface="나눔스퀘어 네오 Bold" panose="00000800000000000000" pitchFamily="2" charset="-127"/>
              </a:rPr>
              <a:t>왜</a:t>
            </a:r>
            <a:r>
              <a:rPr lang="ko-KR" altLang="en-US" sz="3600" spc="-150" dirty="0" smtClean="0">
                <a:solidFill>
                  <a:schemeClr val="bg2">
                    <a:lumMod val="25000"/>
                  </a:schemeClr>
                </a:solidFill>
                <a:latin typeface="나눔스퀘어 네오 Bold" panose="00000800000000000000" pitchFamily="2" charset="-127"/>
                <a:ea typeface="나눔스퀘어 네오 Bold" panose="00000800000000000000" pitchFamily="2" charset="-127"/>
              </a:rPr>
              <a:t> 키우고 싶으세요</a:t>
            </a:r>
            <a:r>
              <a:rPr lang="en-US" altLang="ko-KR" sz="3600" spc="-150" dirty="0" smtClean="0">
                <a:solidFill>
                  <a:schemeClr val="bg2">
                    <a:lumMod val="25000"/>
                  </a:schemeClr>
                </a:solidFill>
                <a:latin typeface="나눔스퀘어 네오 Bold" panose="00000800000000000000" pitchFamily="2" charset="-127"/>
                <a:ea typeface="나눔스퀘어 네오 Bold" panose="00000800000000000000" pitchFamily="2" charset="-127"/>
              </a:rPr>
              <a:t>?</a:t>
            </a:r>
            <a:endParaRPr lang="ko-KR" altLang="en-US" sz="3600" spc="-150" dirty="0">
              <a:solidFill>
                <a:schemeClr val="bg2">
                  <a:lumMod val="25000"/>
                </a:schemeClr>
              </a:solidFill>
              <a:latin typeface="나눔스퀘어 네오 Bold" panose="00000800000000000000" pitchFamily="2" charset="-127"/>
              <a:ea typeface="나눔스퀘어 네오 Bold" panose="00000800000000000000" pitchFamily="2" charset="-127"/>
            </a:endParaRPr>
          </a:p>
        </p:txBody>
      </p:sp>
      <p:sp>
        <p:nvSpPr>
          <p:cNvPr id="3" name="모서리가 둥근 직사각형 2"/>
          <p:cNvSpPr/>
          <p:nvPr/>
        </p:nvSpPr>
        <p:spPr>
          <a:xfrm>
            <a:off x="605793" y="2500129"/>
            <a:ext cx="3140494" cy="1307939"/>
          </a:xfrm>
          <a:prstGeom prst="roundRect">
            <a:avLst/>
          </a:prstGeom>
          <a:solidFill>
            <a:schemeClr val="bg1"/>
          </a:solidFill>
          <a:ln>
            <a:noFill/>
          </a:ln>
          <a:effectLst>
            <a:outerShdw blurRad="444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4494887" y="2500129"/>
            <a:ext cx="3140494" cy="1307939"/>
          </a:xfrm>
          <a:prstGeom prst="roundRect">
            <a:avLst/>
          </a:prstGeom>
          <a:solidFill>
            <a:schemeClr val="bg1"/>
          </a:solidFill>
          <a:ln>
            <a:noFill/>
          </a:ln>
          <a:effectLst>
            <a:outerShdw blurRad="444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8418703" y="2500129"/>
            <a:ext cx="3140494" cy="1307939"/>
          </a:xfrm>
          <a:prstGeom prst="roundRect">
            <a:avLst/>
          </a:prstGeom>
          <a:solidFill>
            <a:schemeClr val="bg1"/>
          </a:solidFill>
          <a:ln>
            <a:noFill/>
          </a:ln>
          <a:effectLst>
            <a:outerShdw blurRad="444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p:cNvSpPr/>
          <p:nvPr/>
        </p:nvSpPr>
        <p:spPr>
          <a:xfrm>
            <a:off x="2596639" y="4236012"/>
            <a:ext cx="3140494" cy="1307939"/>
          </a:xfrm>
          <a:prstGeom prst="roundRect">
            <a:avLst/>
          </a:prstGeom>
          <a:solidFill>
            <a:schemeClr val="bg1"/>
          </a:solidFill>
          <a:ln>
            <a:noFill/>
          </a:ln>
          <a:effectLst>
            <a:outerShdw blurRad="444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모서리가 둥근 직사각형 19"/>
          <p:cNvSpPr/>
          <p:nvPr/>
        </p:nvSpPr>
        <p:spPr>
          <a:xfrm>
            <a:off x="6520455" y="4236012"/>
            <a:ext cx="3140494" cy="1307939"/>
          </a:xfrm>
          <a:prstGeom prst="roundRect">
            <a:avLst/>
          </a:prstGeom>
          <a:solidFill>
            <a:schemeClr val="bg1"/>
          </a:solidFill>
          <a:ln>
            <a:noFill/>
          </a:ln>
          <a:effectLst>
            <a:outerShdw blurRad="444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868101" y="3223548"/>
            <a:ext cx="2615878" cy="400110"/>
          </a:xfrm>
          <a:prstGeom prst="rect">
            <a:avLst/>
          </a:prstGeom>
          <a:noFill/>
        </p:spPr>
        <p:txBody>
          <a:bodyPr wrap="square" rtlCol="0">
            <a:spAutoFit/>
          </a:bodyPr>
          <a:lstStyle/>
          <a:p>
            <a:pPr algn="ctr"/>
            <a:r>
              <a:rPr lang="ko-KR" altLang="en-US" sz="2000" dirty="0" smtClean="0">
                <a:solidFill>
                  <a:schemeClr val="bg2">
                    <a:lumMod val="25000"/>
                  </a:schemeClr>
                </a:solidFill>
                <a:latin typeface="나눔스퀘어 네오 Regular" panose="00000500000000000000" pitchFamily="2" charset="-127"/>
                <a:ea typeface="나눔스퀘어 네오 Regular" panose="00000500000000000000" pitchFamily="2" charset="-127"/>
              </a:rPr>
              <a:t>동물을 </a:t>
            </a:r>
            <a:r>
              <a:rPr lang="ko-KR" altLang="en-US" sz="20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좋아해</a:t>
            </a:r>
            <a:r>
              <a:rPr lang="ko-KR" altLang="en-US" sz="2000" dirty="0" smtClean="0">
                <a:solidFill>
                  <a:schemeClr val="bg2">
                    <a:lumMod val="25000"/>
                  </a:schemeClr>
                </a:solidFill>
                <a:latin typeface="나눔스퀘어 네오 Regular" panose="00000500000000000000" pitchFamily="2" charset="-127"/>
                <a:ea typeface="나눔스퀘어 네오 Regular" panose="00000500000000000000" pitchFamily="2" charset="-127"/>
              </a:rPr>
              <a:t>서</a:t>
            </a:r>
            <a:endParaRPr lang="ko-KR" altLang="en-US" sz="2000" dirty="0">
              <a:solidFill>
                <a:schemeClr val="bg2">
                  <a:lumMod val="25000"/>
                </a:schemeClr>
              </a:solidFill>
              <a:latin typeface="나눔스퀘어 네오 Regular" panose="00000500000000000000" pitchFamily="2" charset="-127"/>
              <a:ea typeface="나눔스퀘어 네오 Regular" panose="00000500000000000000" pitchFamily="2" charset="-127"/>
            </a:endParaRPr>
          </a:p>
        </p:txBody>
      </p:sp>
      <p:sp>
        <p:nvSpPr>
          <p:cNvPr id="21" name="TextBox 20"/>
          <p:cNvSpPr txBox="1"/>
          <p:nvPr/>
        </p:nvSpPr>
        <p:spPr>
          <a:xfrm>
            <a:off x="4757195" y="3223548"/>
            <a:ext cx="2615878" cy="400110"/>
          </a:xfrm>
          <a:prstGeom prst="rect">
            <a:avLst/>
          </a:prstGeom>
          <a:noFill/>
        </p:spPr>
        <p:txBody>
          <a:bodyPr wrap="square" rtlCol="0">
            <a:spAutoFit/>
          </a:bodyPr>
          <a:lstStyle/>
          <a:p>
            <a:pPr algn="ctr"/>
            <a:r>
              <a:rPr lang="ko-KR" altLang="en-US" sz="20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외로움</a:t>
            </a:r>
            <a:r>
              <a:rPr lang="ko-KR" altLang="en-US" sz="2000" dirty="0" smtClean="0">
                <a:solidFill>
                  <a:schemeClr val="bg2">
                    <a:lumMod val="25000"/>
                  </a:schemeClr>
                </a:solidFill>
                <a:latin typeface="나눔스퀘어 네오 Regular" panose="00000500000000000000" pitchFamily="2" charset="-127"/>
                <a:ea typeface="나눔스퀘어 네오 Regular" panose="00000500000000000000" pitchFamily="2" charset="-127"/>
              </a:rPr>
              <a:t>을 달래기 위해</a:t>
            </a:r>
            <a:endParaRPr lang="ko-KR" altLang="en-US" sz="2000" dirty="0">
              <a:solidFill>
                <a:schemeClr val="bg2">
                  <a:lumMod val="25000"/>
                </a:schemeClr>
              </a:solidFill>
              <a:latin typeface="나눔스퀘어 네오 Regular" panose="00000500000000000000" pitchFamily="2" charset="-127"/>
              <a:ea typeface="나눔스퀘어 네오 Regular" panose="00000500000000000000" pitchFamily="2" charset="-127"/>
            </a:endParaRPr>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8921" y="3992859"/>
            <a:ext cx="843562" cy="897122"/>
          </a:xfrm>
          <a:prstGeom prst="rect">
            <a:avLst/>
          </a:prstGeom>
        </p:spPr>
      </p:pic>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88" y="2280283"/>
            <a:ext cx="843562" cy="897122"/>
          </a:xfrm>
          <a:prstGeom prst="rect">
            <a:avLst/>
          </a:prstGeom>
        </p:spPr>
      </p:pic>
      <p:pic>
        <p:nvPicPr>
          <p:cNvPr id="22" name="그림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282" y="2248413"/>
            <a:ext cx="843562" cy="897122"/>
          </a:xfrm>
          <a:prstGeom prst="rect">
            <a:avLst/>
          </a:prstGeom>
        </p:spPr>
      </p:pic>
      <p:pic>
        <p:nvPicPr>
          <p:cNvPr id="23" name="그림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105" y="3963277"/>
            <a:ext cx="843562" cy="897122"/>
          </a:xfrm>
          <a:prstGeom prst="rect">
            <a:avLst/>
          </a:prstGeom>
        </p:spPr>
      </p:pic>
      <p:sp>
        <p:nvSpPr>
          <p:cNvPr id="26" name="TextBox 25"/>
          <p:cNvSpPr txBox="1"/>
          <p:nvPr/>
        </p:nvSpPr>
        <p:spPr>
          <a:xfrm>
            <a:off x="6782763" y="5016911"/>
            <a:ext cx="2615878" cy="400110"/>
          </a:xfrm>
          <a:prstGeom prst="rect">
            <a:avLst/>
          </a:prstGeom>
          <a:noFill/>
        </p:spPr>
        <p:txBody>
          <a:bodyPr wrap="square" rtlCol="0">
            <a:spAutoFit/>
          </a:bodyPr>
          <a:lstStyle/>
          <a:p>
            <a:pPr algn="ctr"/>
            <a:r>
              <a:rPr lang="ko-KR" altLang="en-US" sz="2000" dirty="0" smtClean="0">
                <a:solidFill>
                  <a:schemeClr val="bg2">
                    <a:lumMod val="25000"/>
                  </a:schemeClr>
                </a:solidFill>
                <a:latin typeface="나눔스퀘어 네오 Regular" panose="00000500000000000000" pitchFamily="2" charset="-127"/>
                <a:ea typeface="나눔스퀘어 네오 Regular" panose="00000500000000000000" pitchFamily="2" charset="-127"/>
              </a:rPr>
              <a:t>또 다른 </a:t>
            </a:r>
            <a:r>
              <a:rPr lang="ko-KR" altLang="en-US" sz="20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즐거움</a:t>
            </a:r>
            <a:r>
              <a:rPr lang="ko-KR" altLang="en-US" sz="2000" dirty="0" smtClean="0">
                <a:solidFill>
                  <a:schemeClr val="bg2">
                    <a:lumMod val="25000"/>
                  </a:schemeClr>
                </a:solidFill>
                <a:latin typeface="나눔스퀘어 네오 Regular" panose="00000500000000000000" pitchFamily="2" charset="-127"/>
                <a:ea typeface="나눔스퀘어 네오 Regular" panose="00000500000000000000" pitchFamily="2" charset="-127"/>
              </a:rPr>
              <a:t>을 위해</a:t>
            </a:r>
            <a:endParaRPr lang="ko-KR" altLang="en-US" sz="2000" dirty="0">
              <a:solidFill>
                <a:schemeClr val="bg2">
                  <a:lumMod val="25000"/>
                </a:schemeClr>
              </a:solidFill>
              <a:latin typeface="나눔스퀘어 네오 Regular" panose="00000500000000000000" pitchFamily="2" charset="-127"/>
              <a:ea typeface="나눔스퀘어 네오 Regular" panose="00000500000000000000" pitchFamily="2" charset="-127"/>
            </a:endParaRPr>
          </a:p>
        </p:txBody>
      </p:sp>
      <p:sp>
        <p:nvSpPr>
          <p:cNvPr id="28" name="TextBox 27"/>
          <p:cNvSpPr txBox="1"/>
          <p:nvPr/>
        </p:nvSpPr>
        <p:spPr>
          <a:xfrm>
            <a:off x="2858947" y="5002120"/>
            <a:ext cx="2615878" cy="400110"/>
          </a:xfrm>
          <a:prstGeom prst="rect">
            <a:avLst/>
          </a:prstGeom>
          <a:noFill/>
        </p:spPr>
        <p:txBody>
          <a:bodyPr wrap="square" rtlCol="0">
            <a:spAutoFit/>
          </a:bodyPr>
          <a:lstStyle/>
          <a:p>
            <a:pPr algn="ctr"/>
            <a:r>
              <a:rPr lang="ko-KR" altLang="en-US" sz="20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가족</a:t>
            </a:r>
            <a:r>
              <a:rPr lang="en-US" altLang="ko-KR" sz="20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a:t>
            </a:r>
            <a:r>
              <a:rPr lang="ko-KR" altLang="en-US" sz="20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친구</a:t>
            </a:r>
            <a:r>
              <a:rPr lang="ko-KR" altLang="en-US" sz="2000" dirty="0" smtClean="0">
                <a:solidFill>
                  <a:schemeClr val="bg2">
                    <a:lumMod val="25000"/>
                  </a:schemeClr>
                </a:solidFill>
                <a:latin typeface="나눔스퀘어 네오 Regular" panose="00000500000000000000" pitchFamily="2" charset="-127"/>
                <a:ea typeface="나눔스퀘어 네오 Regular" panose="00000500000000000000" pitchFamily="2" charset="-127"/>
              </a:rPr>
              <a:t>를 원해서</a:t>
            </a:r>
            <a:endParaRPr lang="ko-KR" altLang="en-US" sz="2000" dirty="0">
              <a:solidFill>
                <a:schemeClr val="bg2">
                  <a:lumMod val="25000"/>
                </a:schemeClr>
              </a:solidFill>
              <a:latin typeface="나눔스퀘어 네오 Regular" panose="00000500000000000000" pitchFamily="2" charset="-127"/>
              <a:ea typeface="나눔스퀘어 네오 Regular" panose="00000500000000000000" pitchFamily="2" charset="-127"/>
            </a:endParaRPr>
          </a:p>
        </p:txBody>
      </p:sp>
      <p:pic>
        <p:nvPicPr>
          <p:cNvPr id="24" name="그림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0376" y="2315338"/>
            <a:ext cx="843562" cy="897122"/>
          </a:xfrm>
          <a:prstGeom prst="rect">
            <a:avLst/>
          </a:prstGeom>
        </p:spPr>
      </p:pic>
      <p:sp>
        <p:nvSpPr>
          <p:cNvPr id="30" name="TextBox 29"/>
          <p:cNvSpPr txBox="1"/>
          <p:nvPr/>
        </p:nvSpPr>
        <p:spPr>
          <a:xfrm>
            <a:off x="8681011" y="3223548"/>
            <a:ext cx="2615878" cy="400110"/>
          </a:xfrm>
          <a:prstGeom prst="rect">
            <a:avLst/>
          </a:prstGeom>
          <a:noFill/>
        </p:spPr>
        <p:txBody>
          <a:bodyPr wrap="square" rtlCol="0">
            <a:spAutoFit/>
          </a:bodyPr>
          <a:lstStyle/>
          <a:p>
            <a:pPr algn="ctr"/>
            <a:r>
              <a:rPr lang="ko-KR" altLang="en-US" sz="2000" dirty="0" smtClean="0">
                <a:solidFill>
                  <a:schemeClr val="bg2">
                    <a:lumMod val="25000"/>
                  </a:schemeClr>
                </a:solidFill>
                <a:latin typeface="나눔스퀘어 네오 Bold" panose="00000800000000000000" pitchFamily="2" charset="-127"/>
                <a:ea typeface="나눔스퀘어 네오 Bold" panose="00000800000000000000" pitchFamily="2" charset="-127"/>
              </a:rPr>
              <a:t>정서함양</a:t>
            </a:r>
            <a:r>
              <a:rPr lang="ko-KR" altLang="en-US" sz="2000" dirty="0" smtClean="0">
                <a:solidFill>
                  <a:schemeClr val="bg2">
                    <a:lumMod val="25000"/>
                  </a:schemeClr>
                </a:solidFill>
                <a:latin typeface="나눔스퀘어 네오 Regular" panose="00000500000000000000" pitchFamily="2" charset="-127"/>
                <a:ea typeface="나눔스퀘어 네오 Regular" panose="00000500000000000000" pitchFamily="2" charset="-127"/>
              </a:rPr>
              <a:t>을 원해서</a:t>
            </a:r>
            <a:endParaRPr lang="ko-KR" altLang="en-US" sz="2000" dirty="0">
              <a:solidFill>
                <a:schemeClr val="bg2">
                  <a:lumMod val="25000"/>
                </a:schemeClr>
              </a:solidFill>
              <a:latin typeface="나눔스퀘어 네오 Regular" panose="00000500000000000000" pitchFamily="2" charset="-127"/>
              <a:ea typeface="나눔스퀘어 네오 Regular" panose="00000500000000000000" pitchFamily="2" charset="-127"/>
            </a:endParaRPr>
          </a:p>
        </p:txBody>
      </p:sp>
      <p:sp>
        <p:nvSpPr>
          <p:cNvPr id="25" name="TextBox 24"/>
          <p:cNvSpPr txBox="1"/>
          <p:nvPr/>
        </p:nvSpPr>
        <p:spPr>
          <a:xfrm>
            <a:off x="8621904" y="6431914"/>
            <a:ext cx="3570096" cy="338554"/>
          </a:xfrm>
          <a:prstGeom prst="rect">
            <a:avLst/>
          </a:prstGeom>
          <a:noFill/>
        </p:spPr>
        <p:txBody>
          <a:bodyPr wrap="square" rtlCol="0">
            <a:spAutoFit/>
          </a:bodyPr>
          <a:lstStyle/>
          <a:p>
            <a:r>
              <a:rPr lang="en-US" altLang="ko-KR" sz="1600" dirty="0" smtClean="0">
                <a:solidFill>
                  <a:schemeClr val="bg1">
                    <a:lumMod val="65000"/>
                  </a:schemeClr>
                </a:solidFill>
                <a:latin typeface="나눔스퀘어 네오 Regular" panose="00000500000000000000" pitchFamily="2" charset="-127"/>
                <a:ea typeface="나눔스퀘어 네오 Regular" panose="00000500000000000000" pitchFamily="2" charset="-127"/>
              </a:rPr>
              <a:t>2018, </a:t>
            </a:r>
            <a:r>
              <a:rPr lang="ko-KR" altLang="en-US" sz="1600" dirty="0" smtClean="0">
                <a:solidFill>
                  <a:schemeClr val="bg1">
                    <a:lumMod val="65000"/>
                  </a:schemeClr>
                </a:solidFill>
                <a:latin typeface="나눔스퀘어 네오 Regular" panose="00000500000000000000" pitchFamily="2" charset="-127"/>
                <a:ea typeface="나눔스퀘어 네오 Regular" panose="00000500000000000000" pitchFamily="2" charset="-127"/>
              </a:rPr>
              <a:t>서울시 </a:t>
            </a:r>
            <a:r>
              <a:rPr lang="ko-KR" altLang="en-US" sz="1600" dirty="0">
                <a:solidFill>
                  <a:schemeClr val="bg1">
                    <a:lumMod val="65000"/>
                  </a:schemeClr>
                </a:solidFill>
                <a:latin typeface="나눔스퀘어 네오 Regular" panose="00000500000000000000" pitchFamily="2" charset="-127"/>
                <a:ea typeface="나눔스퀘어 네오 Regular" panose="00000500000000000000" pitchFamily="2" charset="-127"/>
              </a:rPr>
              <a:t>반려동물 시민 인식 </a:t>
            </a:r>
            <a:r>
              <a:rPr lang="ko-KR" altLang="en-US" sz="1600" dirty="0" smtClean="0">
                <a:solidFill>
                  <a:schemeClr val="bg1">
                    <a:lumMod val="65000"/>
                  </a:schemeClr>
                </a:solidFill>
                <a:latin typeface="나눔스퀘어 네오 Regular" panose="00000500000000000000" pitchFamily="2" charset="-127"/>
                <a:ea typeface="나눔스퀘어 네오 Regular" panose="00000500000000000000" pitchFamily="2" charset="-127"/>
              </a:rPr>
              <a:t>조사</a:t>
            </a:r>
            <a:endParaRPr lang="ko-KR" altLang="en-US" sz="1600" dirty="0">
              <a:solidFill>
                <a:schemeClr val="bg1">
                  <a:lumMod val="65000"/>
                </a:schemeClr>
              </a:solidFill>
              <a:latin typeface="나눔스퀘어 네오 Regular" panose="00000500000000000000" pitchFamily="2" charset="-127"/>
              <a:ea typeface="나눔스퀘어 네오 Regular" panose="00000500000000000000" pitchFamily="2" charset="-127"/>
            </a:endParaRPr>
          </a:p>
        </p:txBody>
      </p:sp>
    </p:spTree>
    <p:extLst>
      <p:ext uri="{BB962C8B-B14F-4D97-AF65-F5344CB8AC3E}">
        <p14:creationId xmlns:p14="http://schemas.microsoft.com/office/powerpoint/2010/main" val="3540821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11" name="TextBox 10"/>
          <p:cNvSpPr txBox="1"/>
          <p:nvPr/>
        </p:nvSpPr>
        <p:spPr>
          <a:xfrm>
            <a:off x="2042017" y="1123827"/>
            <a:ext cx="8062682" cy="646331"/>
          </a:xfrm>
          <a:prstGeom prst="rect">
            <a:avLst/>
          </a:prstGeom>
          <a:noFill/>
        </p:spPr>
        <p:txBody>
          <a:bodyPr wrap="square" rtlCol="0">
            <a:spAutoFit/>
          </a:bodyPr>
          <a:lstStyle/>
          <a:p>
            <a:pPr algn="ctr"/>
            <a:r>
              <a:rPr lang="ko-KR" altLang="en-US" sz="3600" spc="-150" dirty="0" smtClean="0">
                <a:solidFill>
                  <a:schemeClr val="bg2">
                    <a:lumMod val="25000"/>
                  </a:schemeClr>
                </a:solidFill>
                <a:latin typeface="나눔스퀘어 네오 Bold" panose="00000800000000000000" pitchFamily="2" charset="-127"/>
                <a:ea typeface="나눔스퀘어 네오 Bold" panose="00000800000000000000" pitchFamily="2" charset="-127"/>
              </a:rPr>
              <a:t>반려동물</a:t>
            </a:r>
            <a:r>
              <a:rPr lang="en-US" altLang="ko-KR" sz="3600" spc="-150" dirty="0" smtClean="0">
                <a:solidFill>
                  <a:schemeClr val="bg2">
                    <a:lumMod val="25000"/>
                  </a:schemeClr>
                </a:solidFill>
                <a:latin typeface="나눔스퀘어 네오 Bold" panose="00000800000000000000" pitchFamily="2" charset="-127"/>
                <a:ea typeface="나눔스퀘어 네오 Bold" panose="00000800000000000000" pitchFamily="2" charset="-127"/>
              </a:rPr>
              <a:t>, </a:t>
            </a:r>
            <a:r>
              <a:rPr lang="ko-KR" altLang="en-US" sz="3600" spc="-150" dirty="0" smtClean="0">
                <a:solidFill>
                  <a:schemeClr val="bg2">
                    <a:lumMod val="25000"/>
                  </a:schemeClr>
                </a:solidFill>
                <a:latin typeface="나눔스퀘어 네오 Bold" panose="00000800000000000000" pitchFamily="2" charset="-127"/>
                <a:ea typeface="나눔스퀘어 네오 Bold" panose="00000800000000000000" pitchFamily="2" charset="-127"/>
              </a:rPr>
              <a:t>키우기 </a:t>
            </a:r>
            <a:r>
              <a:rPr lang="ko-KR" altLang="en-US" sz="3600" spc="-150" dirty="0" smtClean="0">
                <a:solidFill>
                  <a:srgbClr val="00B050"/>
                </a:solidFill>
                <a:latin typeface="나눔스퀘어 네오 Bold" panose="00000800000000000000" pitchFamily="2" charset="-127"/>
                <a:ea typeface="나눔스퀘어 네오 Bold" panose="00000800000000000000" pitchFamily="2" charset="-127"/>
              </a:rPr>
              <a:t>어려운 이유</a:t>
            </a:r>
            <a:r>
              <a:rPr lang="ko-KR" altLang="en-US" sz="3600" spc="-150" dirty="0" smtClean="0">
                <a:solidFill>
                  <a:schemeClr val="bg2">
                    <a:lumMod val="25000"/>
                  </a:schemeClr>
                </a:solidFill>
                <a:latin typeface="나눔스퀘어 네오 Bold" panose="00000800000000000000" pitchFamily="2" charset="-127"/>
                <a:ea typeface="나눔스퀘어 네오 Bold" panose="00000800000000000000" pitchFamily="2" charset="-127"/>
              </a:rPr>
              <a:t>는</a:t>
            </a:r>
            <a:r>
              <a:rPr lang="en-US" altLang="ko-KR" sz="3600" spc="-150" dirty="0" smtClean="0">
                <a:solidFill>
                  <a:schemeClr val="bg2">
                    <a:lumMod val="25000"/>
                  </a:schemeClr>
                </a:solidFill>
                <a:latin typeface="나눔스퀘어 네오 Bold" panose="00000800000000000000" pitchFamily="2" charset="-127"/>
                <a:ea typeface="나눔스퀘어 네오 Bold" panose="00000800000000000000" pitchFamily="2" charset="-127"/>
              </a:rPr>
              <a:t>?</a:t>
            </a:r>
            <a:endParaRPr lang="ko-KR" altLang="en-US" sz="3600" spc="-150" dirty="0">
              <a:solidFill>
                <a:schemeClr val="bg2">
                  <a:lumMod val="25000"/>
                </a:schemeClr>
              </a:solidFill>
              <a:latin typeface="나눔스퀘어 네오 Bold" panose="00000800000000000000" pitchFamily="2" charset="-127"/>
              <a:ea typeface="나눔스퀘어 네오 Bold" panose="00000800000000000000" pitchFamily="2" charset="-127"/>
            </a:endParaRPr>
          </a:p>
        </p:txBody>
      </p:sp>
      <p:sp>
        <p:nvSpPr>
          <p:cNvPr id="19" name="모서리가 둥근 직사각형 18"/>
          <p:cNvSpPr/>
          <p:nvPr/>
        </p:nvSpPr>
        <p:spPr>
          <a:xfrm>
            <a:off x="511955" y="2268636"/>
            <a:ext cx="2364027" cy="2939972"/>
          </a:xfrm>
          <a:prstGeom prst="roundRect">
            <a:avLst>
              <a:gd name="adj" fmla="val 0"/>
            </a:avLst>
          </a:prstGeom>
          <a:solidFill>
            <a:schemeClr val="bg1"/>
          </a:solidFill>
          <a:ln>
            <a:noFill/>
          </a:ln>
          <a:effectLst>
            <a:outerShdw blurRad="444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3463499" y="2268636"/>
            <a:ext cx="2364027" cy="2939972"/>
          </a:xfrm>
          <a:prstGeom prst="roundRect">
            <a:avLst>
              <a:gd name="adj" fmla="val 0"/>
            </a:avLst>
          </a:prstGeom>
          <a:solidFill>
            <a:schemeClr val="bg1"/>
          </a:solidFill>
          <a:ln>
            <a:noFill/>
          </a:ln>
          <a:effectLst>
            <a:outerShdw blurRad="444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6415043" y="2268636"/>
            <a:ext cx="2364027" cy="2939972"/>
          </a:xfrm>
          <a:prstGeom prst="roundRect">
            <a:avLst>
              <a:gd name="adj" fmla="val 0"/>
            </a:avLst>
          </a:prstGeom>
          <a:solidFill>
            <a:schemeClr val="bg1"/>
          </a:solidFill>
          <a:ln>
            <a:noFill/>
          </a:ln>
          <a:effectLst>
            <a:outerShdw blurRad="444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9366587" y="2268636"/>
            <a:ext cx="2364027" cy="2939972"/>
          </a:xfrm>
          <a:prstGeom prst="roundRect">
            <a:avLst>
              <a:gd name="adj" fmla="val 0"/>
            </a:avLst>
          </a:prstGeom>
          <a:solidFill>
            <a:schemeClr val="bg1"/>
          </a:solidFill>
          <a:ln>
            <a:noFill/>
          </a:ln>
          <a:effectLst>
            <a:outerShdw blurRad="444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2" descr="화면 캡처 2021-04-19 100117.png"/>
          <p:cNvPicPr>
            <a:picLocks noChangeAspect="1" noChangeArrowheads="1"/>
          </p:cNvPicPr>
          <p:nvPr/>
        </p:nvPicPr>
        <p:blipFill rotWithShape="1">
          <a:blip r:embed="rId2">
            <a:extLst>
              <a:ext uri="{28A0092B-C50C-407E-A947-70E740481C1C}">
                <a14:useLocalDpi xmlns:a14="http://schemas.microsoft.com/office/drawing/2010/main" val="0"/>
              </a:ext>
            </a:extLst>
          </a:blip>
          <a:srcRect l="40118" t="22262" r="2786" b="22421"/>
          <a:stretch/>
        </p:blipFill>
        <p:spPr bwMode="auto">
          <a:xfrm>
            <a:off x="6547112" y="2404255"/>
            <a:ext cx="2105254" cy="2059086"/>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p:cNvPicPr>
            <a:picLocks noChangeAspect="1"/>
          </p:cNvPicPr>
          <p:nvPr/>
        </p:nvPicPr>
        <p:blipFill rotWithShape="1">
          <a:blip r:embed="rId3"/>
          <a:srcRect l="27619" t="76698"/>
          <a:stretch/>
        </p:blipFill>
        <p:spPr>
          <a:xfrm>
            <a:off x="6547112" y="4581400"/>
            <a:ext cx="2105254" cy="520724"/>
          </a:xfrm>
          <a:prstGeom prst="rect">
            <a:avLst/>
          </a:prstGeom>
        </p:spPr>
      </p:pic>
      <p:pic>
        <p:nvPicPr>
          <p:cNvPr id="1026" name="Picture 2" descr="휴지로 마우스를 닦는 남자"/>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141" t="3944" r="30209"/>
          <a:stretch/>
        </p:blipFill>
        <p:spPr bwMode="auto">
          <a:xfrm>
            <a:off x="3621152" y="2442882"/>
            <a:ext cx="2048719" cy="2591479"/>
          </a:xfrm>
          <a:prstGeom prst="rect">
            <a:avLst/>
          </a:prstGeom>
          <a:noFill/>
          <a:extLst>
            <a:ext uri="{909E8E84-426E-40DD-AFC4-6F175D3DCCD1}">
              <a14:hiddenFill xmlns:a14="http://schemas.microsoft.com/office/drawing/2010/main">
                <a:solidFill>
                  <a:srgbClr val="FFFFFF"/>
                </a:solidFill>
              </a14:hiddenFill>
            </a:ext>
          </a:extLst>
        </p:spPr>
      </p:pic>
      <p:pic>
        <p:nvPicPr>
          <p:cNvPr id="22" name="그림 21"/>
          <p:cNvPicPr>
            <a:picLocks noChangeAspect="1"/>
          </p:cNvPicPr>
          <p:nvPr/>
        </p:nvPicPr>
        <p:blipFill rotWithShape="1">
          <a:blip r:embed="rId5">
            <a:extLst>
              <a:ext uri="{28A0092B-C50C-407E-A947-70E740481C1C}">
                <a14:useLocalDpi xmlns:a14="http://schemas.microsoft.com/office/drawing/2010/main" val="0"/>
              </a:ext>
            </a:extLst>
          </a:blip>
          <a:srcRect l="21953" t="6499" r="26173" b="4813"/>
          <a:stretch/>
        </p:blipFill>
        <p:spPr>
          <a:xfrm>
            <a:off x="9532620" y="2397760"/>
            <a:ext cx="2042160" cy="2678964"/>
          </a:xfrm>
          <a:prstGeom prst="rect">
            <a:avLst/>
          </a:prstGeom>
        </p:spPr>
      </p:pic>
      <p:sp>
        <p:nvSpPr>
          <p:cNvPr id="4" name="TextBox 3"/>
          <p:cNvSpPr txBox="1"/>
          <p:nvPr/>
        </p:nvSpPr>
        <p:spPr>
          <a:xfrm>
            <a:off x="646011" y="5476253"/>
            <a:ext cx="2074040" cy="369332"/>
          </a:xfrm>
          <a:prstGeom prst="rect">
            <a:avLst/>
          </a:prstGeom>
          <a:noFill/>
        </p:spPr>
        <p:txBody>
          <a:bodyPr wrap="square" rtlCol="0">
            <a:spAutoFit/>
          </a:bodyPr>
          <a:lstStyle/>
          <a:p>
            <a:pPr algn="ctr"/>
            <a:r>
              <a:rPr lang="ko-KR" altLang="en-US" dirty="0" smtClean="0">
                <a:solidFill>
                  <a:schemeClr val="bg2">
                    <a:lumMod val="25000"/>
                  </a:schemeClr>
                </a:solidFill>
                <a:latin typeface="나눔스퀘어 네오 ExtraBold" panose="00000900000000000000" pitchFamily="2" charset="-127"/>
                <a:ea typeface="나눔스퀘어 네오 ExtraBold" panose="00000900000000000000" pitchFamily="2" charset="-127"/>
              </a:rPr>
              <a:t>층간 소음</a:t>
            </a:r>
            <a:endParaRPr lang="ko-KR" altLang="en-US" dirty="0">
              <a:solidFill>
                <a:schemeClr val="bg2">
                  <a:lumMod val="25000"/>
                </a:schemeClr>
              </a:solidFill>
              <a:latin typeface="나눔스퀘어 네오 ExtraBold" panose="00000900000000000000" pitchFamily="2" charset="-127"/>
              <a:ea typeface="나눔스퀘어 네오 ExtraBold" panose="00000900000000000000" pitchFamily="2" charset="-127"/>
            </a:endParaRPr>
          </a:p>
        </p:txBody>
      </p:sp>
      <p:sp>
        <p:nvSpPr>
          <p:cNvPr id="23" name="TextBox 22"/>
          <p:cNvSpPr txBox="1"/>
          <p:nvPr/>
        </p:nvSpPr>
        <p:spPr>
          <a:xfrm>
            <a:off x="3595831" y="5476253"/>
            <a:ext cx="2074040" cy="369332"/>
          </a:xfrm>
          <a:prstGeom prst="rect">
            <a:avLst/>
          </a:prstGeom>
          <a:noFill/>
        </p:spPr>
        <p:txBody>
          <a:bodyPr wrap="square" rtlCol="0">
            <a:spAutoFit/>
          </a:bodyPr>
          <a:lstStyle/>
          <a:p>
            <a:pPr algn="ctr"/>
            <a:r>
              <a:rPr lang="ko-KR" altLang="en-US" dirty="0" smtClean="0">
                <a:solidFill>
                  <a:schemeClr val="bg2">
                    <a:lumMod val="25000"/>
                  </a:schemeClr>
                </a:solidFill>
                <a:latin typeface="나눔스퀘어 네오 ExtraBold" panose="00000900000000000000" pitchFamily="2" charset="-127"/>
                <a:ea typeface="나눔스퀘어 네오 ExtraBold" panose="00000900000000000000" pitchFamily="2" charset="-127"/>
              </a:rPr>
              <a:t>털 알레르기</a:t>
            </a:r>
            <a:endParaRPr lang="ko-KR" altLang="en-US" dirty="0">
              <a:solidFill>
                <a:schemeClr val="bg2">
                  <a:lumMod val="25000"/>
                </a:schemeClr>
              </a:solidFill>
              <a:latin typeface="나눔스퀘어 네오 ExtraBold" panose="00000900000000000000" pitchFamily="2" charset="-127"/>
              <a:ea typeface="나눔스퀘어 네오 ExtraBold" panose="00000900000000000000" pitchFamily="2" charset="-127"/>
            </a:endParaRPr>
          </a:p>
        </p:txBody>
      </p:sp>
      <p:sp>
        <p:nvSpPr>
          <p:cNvPr id="24" name="TextBox 23"/>
          <p:cNvSpPr txBox="1"/>
          <p:nvPr/>
        </p:nvSpPr>
        <p:spPr>
          <a:xfrm>
            <a:off x="6545651" y="5476253"/>
            <a:ext cx="2074040" cy="369332"/>
          </a:xfrm>
          <a:prstGeom prst="rect">
            <a:avLst/>
          </a:prstGeom>
          <a:noFill/>
        </p:spPr>
        <p:txBody>
          <a:bodyPr wrap="square" rtlCol="0">
            <a:spAutoFit/>
          </a:bodyPr>
          <a:lstStyle/>
          <a:p>
            <a:pPr algn="ctr"/>
            <a:r>
              <a:rPr lang="ko-KR" altLang="en-US" dirty="0" smtClean="0">
                <a:solidFill>
                  <a:schemeClr val="bg2">
                    <a:lumMod val="25000"/>
                  </a:schemeClr>
                </a:solidFill>
                <a:latin typeface="나눔스퀘어 네오 ExtraBold" panose="00000900000000000000" pitchFamily="2" charset="-127"/>
                <a:ea typeface="나눔스퀘어 네오 ExtraBold" panose="00000900000000000000" pitchFamily="2" charset="-127"/>
              </a:rPr>
              <a:t>비용적 부담</a:t>
            </a:r>
            <a:endParaRPr lang="ko-KR" altLang="en-US" dirty="0">
              <a:solidFill>
                <a:schemeClr val="bg2">
                  <a:lumMod val="25000"/>
                </a:schemeClr>
              </a:solidFill>
              <a:latin typeface="나눔스퀘어 네오 ExtraBold" panose="00000900000000000000" pitchFamily="2" charset="-127"/>
              <a:ea typeface="나눔스퀘어 네오 ExtraBold" panose="00000900000000000000" pitchFamily="2" charset="-127"/>
            </a:endParaRPr>
          </a:p>
        </p:txBody>
      </p:sp>
      <p:sp>
        <p:nvSpPr>
          <p:cNvPr id="25" name="TextBox 24"/>
          <p:cNvSpPr txBox="1"/>
          <p:nvPr/>
        </p:nvSpPr>
        <p:spPr>
          <a:xfrm>
            <a:off x="9500740" y="5476253"/>
            <a:ext cx="2074040" cy="369332"/>
          </a:xfrm>
          <a:prstGeom prst="rect">
            <a:avLst/>
          </a:prstGeom>
          <a:noFill/>
        </p:spPr>
        <p:txBody>
          <a:bodyPr wrap="square" rtlCol="0">
            <a:spAutoFit/>
          </a:bodyPr>
          <a:lstStyle/>
          <a:p>
            <a:pPr algn="ctr"/>
            <a:r>
              <a:rPr lang="ko-KR" altLang="en-US" dirty="0" smtClean="0">
                <a:solidFill>
                  <a:schemeClr val="bg2">
                    <a:lumMod val="25000"/>
                  </a:schemeClr>
                </a:solidFill>
                <a:latin typeface="나눔스퀘어 네오 ExtraBold" panose="00000900000000000000" pitchFamily="2" charset="-127"/>
                <a:ea typeface="나눔스퀘어 네오 ExtraBold" panose="00000900000000000000" pitchFamily="2" charset="-127"/>
              </a:rPr>
              <a:t>관리의 어려움</a:t>
            </a:r>
            <a:endParaRPr lang="ko-KR" altLang="en-US" dirty="0">
              <a:solidFill>
                <a:schemeClr val="bg2">
                  <a:lumMod val="25000"/>
                </a:schemeClr>
              </a:solidFill>
              <a:latin typeface="나눔스퀘어 네오 ExtraBold" panose="00000900000000000000" pitchFamily="2" charset="-127"/>
              <a:ea typeface="나눔스퀘어 네오 ExtraBold" panose="00000900000000000000" pitchFamily="2" charset="-127"/>
            </a:endParaRPr>
          </a:p>
        </p:txBody>
      </p:sp>
      <p:pic>
        <p:nvPicPr>
          <p:cNvPr id="5" name="그림 4"/>
          <p:cNvPicPr>
            <a:picLocks noChangeAspect="1"/>
          </p:cNvPicPr>
          <p:nvPr/>
        </p:nvPicPr>
        <p:blipFill rotWithShape="1">
          <a:blip r:embed="rId6"/>
          <a:srcRect l="3714" t="4320" r="12781"/>
          <a:stretch/>
        </p:blipFill>
        <p:spPr>
          <a:xfrm>
            <a:off x="680720" y="2448560"/>
            <a:ext cx="2011680" cy="2602764"/>
          </a:xfrm>
          <a:prstGeom prst="rect">
            <a:avLst/>
          </a:prstGeom>
        </p:spPr>
      </p:pic>
      <p:cxnSp>
        <p:nvCxnSpPr>
          <p:cNvPr id="7" name="직선 연결선 6"/>
          <p:cNvCxnSpPr/>
          <p:nvPr/>
        </p:nvCxnSpPr>
        <p:spPr>
          <a:xfrm>
            <a:off x="751840" y="6058945"/>
            <a:ext cx="184912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698240" y="6058945"/>
            <a:ext cx="184912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6644640" y="6058945"/>
            <a:ext cx="184912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9621520" y="6058945"/>
            <a:ext cx="184912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2564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11" name="TextBox 10"/>
          <p:cNvSpPr txBox="1"/>
          <p:nvPr/>
        </p:nvSpPr>
        <p:spPr>
          <a:xfrm>
            <a:off x="2038106" y="940359"/>
            <a:ext cx="8062682" cy="646331"/>
          </a:xfrm>
          <a:prstGeom prst="rect">
            <a:avLst/>
          </a:prstGeom>
          <a:noFill/>
        </p:spPr>
        <p:txBody>
          <a:bodyPr wrap="square" rtlCol="0">
            <a:spAutoFit/>
          </a:bodyPr>
          <a:lstStyle/>
          <a:p>
            <a:pPr algn="ctr"/>
            <a:r>
              <a:rPr lang="ko-KR" altLang="en-US" sz="3600" spc="-150" dirty="0" smtClean="0">
                <a:solidFill>
                  <a:schemeClr val="bg2">
                    <a:lumMod val="25000"/>
                  </a:schemeClr>
                </a:solidFill>
                <a:latin typeface="나눔스퀘어 네오 Bold" panose="00000800000000000000" pitchFamily="2" charset="-127"/>
                <a:ea typeface="나눔스퀘어 네오 Bold" panose="00000800000000000000" pitchFamily="2" charset="-127"/>
              </a:rPr>
              <a:t>그런데 말입니다</a:t>
            </a:r>
            <a:endParaRPr lang="ko-KR" altLang="en-US" sz="3600" spc="-150" dirty="0">
              <a:solidFill>
                <a:schemeClr val="bg2">
                  <a:lumMod val="25000"/>
                </a:schemeClr>
              </a:solidFill>
              <a:latin typeface="나눔스퀘어 네오 Bold" panose="00000800000000000000" pitchFamily="2" charset="-127"/>
              <a:ea typeface="나눔스퀘어 네오 Bold" panose="00000800000000000000" pitchFamily="2" charset="-127"/>
            </a:endParaRPr>
          </a:p>
        </p:txBody>
      </p:sp>
      <p:pic>
        <p:nvPicPr>
          <p:cNvPr id="36" name="그림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5739" y="1805646"/>
            <a:ext cx="1447495" cy="3006891"/>
          </a:xfrm>
          <a:prstGeom prst="rect">
            <a:avLst/>
          </a:prstGeom>
        </p:spPr>
      </p:pic>
      <p:pic>
        <p:nvPicPr>
          <p:cNvPr id="37" name="그림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5701" y="1805646"/>
            <a:ext cx="1447495" cy="3006891"/>
          </a:xfrm>
          <a:prstGeom prst="rect">
            <a:avLst/>
          </a:prstGeom>
        </p:spPr>
      </p:pic>
      <p:sp>
        <p:nvSpPr>
          <p:cNvPr id="38" name="TextBox 37"/>
          <p:cNvSpPr txBox="1"/>
          <p:nvPr/>
        </p:nvSpPr>
        <p:spPr>
          <a:xfrm>
            <a:off x="5762186" y="3506880"/>
            <a:ext cx="1447495" cy="923330"/>
          </a:xfrm>
          <a:prstGeom prst="rect">
            <a:avLst/>
          </a:prstGeom>
          <a:noFill/>
        </p:spPr>
        <p:txBody>
          <a:bodyPr wrap="square" rtlCol="0">
            <a:spAutoFit/>
          </a:bodyPr>
          <a:lstStyle/>
          <a:p>
            <a:r>
              <a:rPr lang="en-US" altLang="ko-KR" sz="5400" dirty="0" smtClean="0">
                <a:solidFill>
                  <a:schemeClr val="bg1"/>
                </a:solidFill>
                <a:latin typeface="나눔스퀘어 네오 Heavy" panose="00000A00000000000000" pitchFamily="2" charset="-127"/>
                <a:ea typeface="나눔스퀘어 네오 Heavy" panose="00000A00000000000000" pitchFamily="2" charset="-127"/>
              </a:rPr>
              <a:t>?</a:t>
            </a:r>
            <a:endParaRPr lang="ko-KR" altLang="en-US" sz="5400" dirty="0">
              <a:solidFill>
                <a:schemeClr val="bg1"/>
              </a:solidFill>
              <a:latin typeface="나눔스퀘어 네오 Heavy" panose="00000A00000000000000" pitchFamily="2" charset="-127"/>
              <a:ea typeface="나눔스퀘어 네오 Heavy" panose="00000A00000000000000" pitchFamily="2" charset="-127"/>
            </a:endParaRPr>
          </a:p>
        </p:txBody>
      </p:sp>
      <p:grpSp>
        <p:nvGrpSpPr>
          <p:cNvPr id="72" name="그룹 71"/>
          <p:cNvGrpSpPr/>
          <p:nvPr/>
        </p:nvGrpSpPr>
        <p:grpSpPr>
          <a:xfrm>
            <a:off x="824650" y="2173911"/>
            <a:ext cx="3726007" cy="676043"/>
            <a:chOff x="845992" y="5381857"/>
            <a:chExt cx="3726007" cy="676043"/>
          </a:xfrm>
        </p:grpSpPr>
        <p:sp>
          <p:nvSpPr>
            <p:cNvPr id="69" name="모서리가 둥근 직사각형 68"/>
            <p:cNvSpPr/>
            <p:nvPr/>
          </p:nvSpPr>
          <p:spPr>
            <a:xfrm>
              <a:off x="845992" y="5381857"/>
              <a:ext cx="3726007" cy="676043"/>
            </a:xfrm>
            <a:prstGeom prst="roundRect">
              <a:avLst>
                <a:gd name="adj" fmla="val 30329"/>
              </a:avLst>
            </a:prstGeom>
            <a:solidFill>
              <a:srgbClr val="4B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TextBox 70"/>
            <p:cNvSpPr txBox="1"/>
            <p:nvPr/>
          </p:nvSpPr>
          <p:spPr>
            <a:xfrm>
              <a:off x="867334" y="5535212"/>
              <a:ext cx="3683322" cy="369332"/>
            </a:xfrm>
            <a:prstGeom prst="rect">
              <a:avLst/>
            </a:prstGeom>
            <a:noFill/>
          </p:spPr>
          <p:txBody>
            <a:bodyPr wrap="square" rtlCol="0">
              <a:spAutoFit/>
            </a:bodyPr>
            <a:lstStyle/>
            <a:p>
              <a:pPr algn="ctr"/>
              <a:r>
                <a:rPr lang="ko-KR" altLang="en-US" dirty="0">
                  <a:solidFill>
                    <a:schemeClr val="bg1"/>
                  </a:solidFill>
                  <a:latin typeface="나눔스퀘어 네오 Regular" panose="00000500000000000000" pitchFamily="2" charset="-127"/>
                  <a:ea typeface="나눔스퀘어 네오 Regular" panose="00000500000000000000" pitchFamily="2" charset="-127"/>
                </a:rPr>
                <a:t>주거 환경</a:t>
              </a:r>
              <a:r>
                <a:rPr lang="en-US" altLang="ko-KR" dirty="0">
                  <a:solidFill>
                    <a:schemeClr val="bg1"/>
                  </a:solidFill>
                  <a:latin typeface="나눔스퀘어 네오 Regular" panose="00000500000000000000" pitchFamily="2" charset="-127"/>
                  <a:ea typeface="나눔스퀘어 네오 Regular" panose="00000500000000000000" pitchFamily="2" charset="-127"/>
                </a:rPr>
                <a:t>, </a:t>
              </a:r>
              <a:r>
                <a:rPr lang="ko-KR" altLang="en-US" dirty="0">
                  <a:solidFill>
                    <a:schemeClr val="bg1"/>
                  </a:solidFill>
                  <a:latin typeface="나눔스퀘어 네오 Regular" panose="00000500000000000000" pitchFamily="2" charset="-127"/>
                  <a:ea typeface="나눔스퀘어 네오 Regular" panose="00000500000000000000" pitchFamily="2" charset="-127"/>
                </a:rPr>
                <a:t>공간에 구애 </a:t>
              </a:r>
              <a:r>
                <a:rPr lang="en-US" altLang="ko-KR" dirty="0" smtClean="0">
                  <a:solidFill>
                    <a:schemeClr val="bg1"/>
                  </a:solidFill>
                  <a:latin typeface="나눔스퀘어 네오 Bold" panose="00000800000000000000" pitchFamily="2" charset="-127"/>
                  <a:ea typeface="나눔스퀘어 네오 Bold" panose="00000800000000000000" pitchFamily="2" charset="-127"/>
                </a:rPr>
                <a:t>X</a:t>
              </a:r>
              <a:endParaRPr lang="ko-KR" altLang="en-US" dirty="0">
                <a:solidFill>
                  <a:schemeClr val="bg1"/>
                </a:solidFill>
                <a:latin typeface="나눔스퀘어 네오 Bold" panose="00000800000000000000" pitchFamily="2" charset="-127"/>
                <a:ea typeface="나눔스퀘어 네오 Bold" panose="00000800000000000000" pitchFamily="2" charset="-127"/>
              </a:endParaRPr>
            </a:p>
          </p:txBody>
        </p:sp>
      </p:grpSp>
      <p:grpSp>
        <p:nvGrpSpPr>
          <p:cNvPr id="73" name="그룹 72"/>
          <p:cNvGrpSpPr/>
          <p:nvPr/>
        </p:nvGrpSpPr>
        <p:grpSpPr>
          <a:xfrm>
            <a:off x="824650" y="3194363"/>
            <a:ext cx="3726007" cy="676043"/>
            <a:chOff x="845992" y="5381857"/>
            <a:chExt cx="3726007" cy="676043"/>
          </a:xfrm>
        </p:grpSpPr>
        <p:sp>
          <p:nvSpPr>
            <p:cNvPr id="74" name="모서리가 둥근 직사각형 73"/>
            <p:cNvSpPr/>
            <p:nvPr/>
          </p:nvSpPr>
          <p:spPr>
            <a:xfrm>
              <a:off x="845992" y="5381857"/>
              <a:ext cx="3726007" cy="676043"/>
            </a:xfrm>
            <a:prstGeom prst="roundRect">
              <a:avLst>
                <a:gd name="adj" fmla="val 30329"/>
              </a:avLst>
            </a:prstGeom>
            <a:solidFill>
              <a:srgbClr val="4B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TextBox 74"/>
            <p:cNvSpPr txBox="1"/>
            <p:nvPr/>
          </p:nvSpPr>
          <p:spPr>
            <a:xfrm>
              <a:off x="867334" y="5535212"/>
              <a:ext cx="3683322" cy="369332"/>
            </a:xfrm>
            <a:prstGeom prst="rect">
              <a:avLst/>
            </a:prstGeom>
            <a:noFill/>
          </p:spPr>
          <p:txBody>
            <a:bodyPr wrap="square" rtlCol="0">
              <a:spAutoFit/>
            </a:bodyPr>
            <a:lstStyle/>
            <a:p>
              <a:pPr algn="ctr"/>
              <a:r>
                <a:rPr lang="ko-KR" altLang="en-US" dirty="0" smtClean="0">
                  <a:solidFill>
                    <a:schemeClr val="bg1"/>
                  </a:solidFill>
                  <a:latin typeface="나눔스퀘어 네오 Regular" panose="00000500000000000000" pitchFamily="2" charset="-127"/>
                  <a:ea typeface="나눔스퀘어 네오 Regular" panose="00000500000000000000" pitchFamily="2" charset="-127"/>
                </a:rPr>
                <a:t>털 알레르기 </a:t>
              </a:r>
              <a:r>
                <a:rPr lang="en-US" altLang="ko-KR" dirty="0" smtClean="0">
                  <a:solidFill>
                    <a:schemeClr val="bg1"/>
                  </a:solidFill>
                  <a:latin typeface="나눔스퀘어 네오 Bold" panose="00000800000000000000" pitchFamily="2" charset="-127"/>
                  <a:ea typeface="나눔스퀘어 네오 Bold" panose="00000800000000000000" pitchFamily="2" charset="-127"/>
                </a:rPr>
                <a:t>X</a:t>
              </a:r>
              <a:endParaRPr lang="ko-KR" altLang="en-US" dirty="0">
                <a:solidFill>
                  <a:schemeClr val="bg1"/>
                </a:solidFill>
                <a:latin typeface="나눔스퀘어 네오 Bold" panose="00000800000000000000" pitchFamily="2" charset="-127"/>
                <a:ea typeface="나눔스퀘어 네오 Bold" panose="00000800000000000000" pitchFamily="2" charset="-127"/>
              </a:endParaRPr>
            </a:p>
          </p:txBody>
        </p:sp>
      </p:grpSp>
      <p:grpSp>
        <p:nvGrpSpPr>
          <p:cNvPr id="76" name="그룹 75"/>
          <p:cNvGrpSpPr/>
          <p:nvPr/>
        </p:nvGrpSpPr>
        <p:grpSpPr>
          <a:xfrm>
            <a:off x="824650" y="4214815"/>
            <a:ext cx="3726007" cy="676043"/>
            <a:chOff x="845992" y="5381857"/>
            <a:chExt cx="3726007" cy="676043"/>
          </a:xfrm>
        </p:grpSpPr>
        <p:sp>
          <p:nvSpPr>
            <p:cNvPr id="77" name="모서리가 둥근 직사각형 76"/>
            <p:cNvSpPr/>
            <p:nvPr/>
          </p:nvSpPr>
          <p:spPr>
            <a:xfrm>
              <a:off x="845992" y="5381857"/>
              <a:ext cx="3726007" cy="676043"/>
            </a:xfrm>
            <a:prstGeom prst="roundRect">
              <a:avLst>
                <a:gd name="adj" fmla="val 30329"/>
              </a:avLst>
            </a:prstGeom>
            <a:solidFill>
              <a:srgbClr val="4B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p:cNvSpPr txBox="1"/>
            <p:nvPr/>
          </p:nvSpPr>
          <p:spPr>
            <a:xfrm>
              <a:off x="867334" y="5535212"/>
              <a:ext cx="3683322" cy="369332"/>
            </a:xfrm>
            <a:prstGeom prst="rect">
              <a:avLst/>
            </a:prstGeom>
            <a:noFill/>
          </p:spPr>
          <p:txBody>
            <a:bodyPr wrap="square" rtlCol="0">
              <a:spAutoFit/>
            </a:bodyPr>
            <a:lstStyle/>
            <a:p>
              <a:pPr algn="ctr"/>
              <a:r>
                <a:rPr lang="ko-KR" altLang="en-US" dirty="0">
                  <a:solidFill>
                    <a:schemeClr val="bg1"/>
                  </a:solidFill>
                  <a:latin typeface="나눔스퀘어 네오 Bold" panose="00000800000000000000" pitchFamily="2" charset="-127"/>
                  <a:ea typeface="나눔스퀘어 네오 Bold" panose="00000800000000000000" pitchFamily="2" charset="-127"/>
                </a:rPr>
                <a:t>낮</a:t>
              </a:r>
              <a:r>
                <a:rPr lang="ko-KR" altLang="en-US" dirty="0" smtClean="0">
                  <a:solidFill>
                    <a:schemeClr val="bg1"/>
                  </a:solidFill>
                  <a:latin typeface="나눔스퀘어 네오 Bold" panose="00000800000000000000" pitchFamily="2" charset="-127"/>
                  <a:ea typeface="나눔스퀘어 네오 Bold" panose="00000800000000000000" pitchFamily="2" charset="-127"/>
                </a:rPr>
                <a:t>은 </a:t>
              </a:r>
              <a:r>
                <a:rPr lang="ko-KR" altLang="en-US" dirty="0" smtClean="0">
                  <a:solidFill>
                    <a:schemeClr val="bg1"/>
                  </a:solidFill>
                  <a:latin typeface="나눔스퀘어 네오 Regular" panose="00000500000000000000" pitchFamily="2" charset="-127"/>
                  <a:ea typeface="나눔스퀘어 네오 Regular" panose="00000500000000000000" pitchFamily="2" charset="-127"/>
                </a:rPr>
                <a:t>비용과 </a:t>
              </a:r>
              <a:r>
                <a:rPr lang="ko-KR" altLang="en-US" dirty="0" smtClean="0">
                  <a:solidFill>
                    <a:schemeClr val="bg1"/>
                  </a:solidFill>
                  <a:latin typeface="나눔스퀘어 네오 Bold" panose="00000800000000000000" pitchFamily="2" charset="-127"/>
                  <a:ea typeface="나눔스퀘어 네오 Bold" panose="00000800000000000000" pitchFamily="2" charset="-127"/>
                </a:rPr>
                <a:t>쉬운</a:t>
              </a:r>
              <a:r>
                <a:rPr lang="ko-KR" altLang="en-US" dirty="0" smtClean="0">
                  <a:solidFill>
                    <a:schemeClr val="bg1"/>
                  </a:solidFill>
                  <a:latin typeface="나눔스퀘어 네오 Regular" panose="00000500000000000000" pitchFamily="2" charset="-127"/>
                  <a:ea typeface="나눔스퀘어 네오 Regular" panose="00000500000000000000" pitchFamily="2" charset="-127"/>
                </a:rPr>
                <a:t> 관리</a:t>
              </a:r>
              <a:endParaRPr lang="ko-KR" altLang="en-US" dirty="0">
                <a:solidFill>
                  <a:schemeClr val="bg1"/>
                </a:solidFill>
                <a:latin typeface="나눔스퀘어 네오 Regular" panose="00000500000000000000" pitchFamily="2" charset="-127"/>
                <a:ea typeface="나눔스퀘어 네오 Regular" panose="00000500000000000000" pitchFamily="2" charset="-127"/>
              </a:endParaRPr>
            </a:p>
          </p:txBody>
        </p:sp>
      </p:grpSp>
      <p:grpSp>
        <p:nvGrpSpPr>
          <p:cNvPr id="79" name="그룹 78"/>
          <p:cNvGrpSpPr/>
          <p:nvPr/>
        </p:nvGrpSpPr>
        <p:grpSpPr>
          <a:xfrm>
            <a:off x="7509930" y="2173911"/>
            <a:ext cx="3726007" cy="676043"/>
            <a:chOff x="845992" y="5381857"/>
            <a:chExt cx="3726007" cy="676043"/>
          </a:xfrm>
          <a:solidFill>
            <a:srgbClr val="00B050"/>
          </a:solidFill>
        </p:grpSpPr>
        <p:sp>
          <p:nvSpPr>
            <p:cNvPr id="80" name="모서리가 둥근 직사각형 79"/>
            <p:cNvSpPr/>
            <p:nvPr/>
          </p:nvSpPr>
          <p:spPr>
            <a:xfrm>
              <a:off x="845992" y="5381857"/>
              <a:ext cx="3726007" cy="676043"/>
            </a:xfrm>
            <a:prstGeom prst="roundRect">
              <a:avLst>
                <a:gd name="adj" fmla="val 303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TextBox 80"/>
            <p:cNvSpPr txBox="1"/>
            <p:nvPr/>
          </p:nvSpPr>
          <p:spPr>
            <a:xfrm>
              <a:off x="867334" y="5535212"/>
              <a:ext cx="3683322" cy="369332"/>
            </a:xfrm>
            <a:prstGeom prst="rect">
              <a:avLst/>
            </a:prstGeom>
            <a:grpFill/>
          </p:spPr>
          <p:txBody>
            <a:bodyPr wrap="square" rtlCol="0">
              <a:spAutoFit/>
            </a:bodyPr>
            <a:lstStyle/>
            <a:p>
              <a:pPr algn="ctr"/>
              <a:r>
                <a:rPr lang="ko-KR" altLang="en-US" dirty="0" smtClean="0">
                  <a:solidFill>
                    <a:schemeClr val="bg1"/>
                  </a:solidFill>
                  <a:latin typeface="나눔스퀘어 네오 Bold" panose="00000800000000000000" pitchFamily="2" charset="-127"/>
                  <a:ea typeface="나눔스퀘어 네오 Bold" panose="00000800000000000000" pitchFamily="2" charset="-127"/>
                </a:rPr>
                <a:t>교감</a:t>
              </a:r>
              <a:r>
                <a:rPr lang="en-US" altLang="ko-KR" dirty="0" smtClean="0">
                  <a:solidFill>
                    <a:schemeClr val="bg1"/>
                  </a:solidFill>
                  <a:latin typeface="나눔스퀘어 네오 Bold" panose="00000800000000000000" pitchFamily="2" charset="-127"/>
                  <a:ea typeface="나눔스퀘어 네오 Bold" panose="00000800000000000000" pitchFamily="2" charset="-127"/>
                </a:rPr>
                <a:t>, </a:t>
              </a:r>
              <a:r>
                <a:rPr lang="ko-KR" altLang="en-US" dirty="0" smtClean="0">
                  <a:solidFill>
                    <a:schemeClr val="bg1"/>
                  </a:solidFill>
                  <a:latin typeface="나눔스퀘어 네오 Bold" panose="00000800000000000000" pitchFamily="2" charset="-127"/>
                  <a:ea typeface="나눔스퀘어 네오 Bold" panose="00000800000000000000" pitchFamily="2" charset="-127"/>
                </a:rPr>
                <a:t>상호작용</a:t>
              </a:r>
              <a:r>
                <a:rPr lang="ko-KR" altLang="en-US" dirty="0" smtClean="0">
                  <a:solidFill>
                    <a:schemeClr val="bg1"/>
                  </a:solidFill>
                  <a:latin typeface="나눔스퀘어 네오 Regular" panose="00000500000000000000" pitchFamily="2" charset="-127"/>
                  <a:ea typeface="나눔스퀘어 네오 Regular" panose="00000500000000000000" pitchFamily="2" charset="-127"/>
                </a:rPr>
                <a:t> 가능</a:t>
              </a:r>
              <a:endParaRPr lang="ko-KR" altLang="en-US" dirty="0">
                <a:solidFill>
                  <a:schemeClr val="bg1"/>
                </a:solidFill>
                <a:latin typeface="나눔스퀘어 네오 Regular" panose="00000500000000000000" pitchFamily="2" charset="-127"/>
                <a:ea typeface="나눔스퀘어 네오 Regular" panose="00000500000000000000" pitchFamily="2" charset="-127"/>
              </a:endParaRPr>
            </a:p>
          </p:txBody>
        </p:sp>
      </p:grpSp>
      <p:grpSp>
        <p:nvGrpSpPr>
          <p:cNvPr id="82" name="그룹 81"/>
          <p:cNvGrpSpPr/>
          <p:nvPr/>
        </p:nvGrpSpPr>
        <p:grpSpPr>
          <a:xfrm>
            <a:off x="7509930" y="3194363"/>
            <a:ext cx="3726007" cy="676043"/>
            <a:chOff x="845992" y="5381857"/>
            <a:chExt cx="3726007" cy="676043"/>
          </a:xfrm>
          <a:solidFill>
            <a:srgbClr val="00B050"/>
          </a:solidFill>
        </p:grpSpPr>
        <p:sp>
          <p:nvSpPr>
            <p:cNvPr id="83" name="모서리가 둥근 직사각형 82"/>
            <p:cNvSpPr/>
            <p:nvPr/>
          </p:nvSpPr>
          <p:spPr>
            <a:xfrm>
              <a:off x="845992" y="5381857"/>
              <a:ext cx="3726007" cy="676043"/>
            </a:xfrm>
            <a:prstGeom prst="roundRect">
              <a:avLst>
                <a:gd name="adj" fmla="val 303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TextBox 83"/>
            <p:cNvSpPr txBox="1"/>
            <p:nvPr/>
          </p:nvSpPr>
          <p:spPr>
            <a:xfrm>
              <a:off x="867334" y="5535212"/>
              <a:ext cx="3683322" cy="369332"/>
            </a:xfrm>
            <a:prstGeom prst="rect">
              <a:avLst/>
            </a:prstGeom>
            <a:grpFill/>
          </p:spPr>
          <p:txBody>
            <a:bodyPr wrap="square" rtlCol="0">
              <a:spAutoFit/>
            </a:bodyPr>
            <a:lstStyle/>
            <a:p>
              <a:pPr algn="ctr"/>
              <a:r>
                <a:rPr lang="ko-KR" altLang="en-US" dirty="0" smtClean="0">
                  <a:solidFill>
                    <a:schemeClr val="bg1"/>
                  </a:solidFill>
                  <a:latin typeface="나눔스퀘어 네오 Bold" panose="00000800000000000000" pitchFamily="2" charset="-127"/>
                  <a:ea typeface="나눔스퀘어 네오 Bold" panose="00000800000000000000" pitchFamily="2" charset="-127"/>
                </a:rPr>
                <a:t>정서적 안정감</a:t>
              </a:r>
              <a:r>
                <a:rPr lang="ko-KR" altLang="en-US" dirty="0" smtClean="0">
                  <a:solidFill>
                    <a:schemeClr val="bg1"/>
                  </a:solidFill>
                  <a:latin typeface="나눔스퀘어 네오 Regular" panose="00000500000000000000" pitchFamily="2" charset="-127"/>
                  <a:ea typeface="나눔스퀘어 네오 Regular" panose="00000500000000000000" pitchFamily="2" charset="-127"/>
                </a:rPr>
                <a:t> 제공</a:t>
              </a:r>
              <a:endParaRPr lang="ko-KR" altLang="en-US" dirty="0">
                <a:solidFill>
                  <a:schemeClr val="bg1"/>
                </a:solidFill>
                <a:latin typeface="나눔스퀘어 네오 Regular" panose="00000500000000000000" pitchFamily="2" charset="-127"/>
                <a:ea typeface="나눔스퀘어 네오 Regular" panose="00000500000000000000" pitchFamily="2" charset="-127"/>
              </a:endParaRPr>
            </a:p>
          </p:txBody>
        </p:sp>
      </p:grpSp>
      <p:grpSp>
        <p:nvGrpSpPr>
          <p:cNvPr id="85" name="그룹 84"/>
          <p:cNvGrpSpPr/>
          <p:nvPr/>
        </p:nvGrpSpPr>
        <p:grpSpPr>
          <a:xfrm>
            <a:off x="7509930" y="4214815"/>
            <a:ext cx="3726007" cy="676043"/>
            <a:chOff x="845992" y="5381857"/>
            <a:chExt cx="3726007" cy="676043"/>
          </a:xfrm>
          <a:solidFill>
            <a:srgbClr val="00B050"/>
          </a:solidFill>
        </p:grpSpPr>
        <p:sp>
          <p:nvSpPr>
            <p:cNvPr id="86" name="모서리가 둥근 직사각형 85"/>
            <p:cNvSpPr/>
            <p:nvPr/>
          </p:nvSpPr>
          <p:spPr>
            <a:xfrm>
              <a:off x="845992" y="5381857"/>
              <a:ext cx="3726007" cy="676043"/>
            </a:xfrm>
            <a:prstGeom prst="roundRect">
              <a:avLst>
                <a:gd name="adj" fmla="val 303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TextBox 86"/>
            <p:cNvSpPr txBox="1"/>
            <p:nvPr/>
          </p:nvSpPr>
          <p:spPr>
            <a:xfrm>
              <a:off x="867334" y="5535212"/>
              <a:ext cx="3683322" cy="369332"/>
            </a:xfrm>
            <a:prstGeom prst="rect">
              <a:avLst/>
            </a:prstGeom>
            <a:grpFill/>
          </p:spPr>
          <p:txBody>
            <a:bodyPr wrap="square" rtlCol="0">
              <a:spAutoFit/>
            </a:bodyPr>
            <a:lstStyle/>
            <a:p>
              <a:pPr algn="ctr"/>
              <a:r>
                <a:rPr lang="ko-KR" altLang="en-US" dirty="0" smtClean="0">
                  <a:solidFill>
                    <a:schemeClr val="bg1"/>
                  </a:solidFill>
                  <a:latin typeface="나눔스퀘어 네오 Bold" panose="00000800000000000000" pitchFamily="2" charset="-127"/>
                  <a:ea typeface="나눔스퀘어 네오 Bold" panose="00000800000000000000" pitchFamily="2" charset="-127"/>
                </a:rPr>
                <a:t>귀여운</a:t>
              </a:r>
              <a:r>
                <a:rPr lang="ko-KR" altLang="en-US" dirty="0" smtClean="0">
                  <a:solidFill>
                    <a:schemeClr val="bg1"/>
                  </a:solidFill>
                  <a:latin typeface="나눔스퀘어 네오 Regular" panose="00000500000000000000" pitchFamily="2" charset="-127"/>
                  <a:ea typeface="나눔스퀘어 네오 Regular" panose="00000500000000000000" pitchFamily="2" charset="-127"/>
                </a:rPr>
                <a:t> 나만의 친구</a:t>
              </a:r>
              <a:endParaRPr lang="ko-KR" altLang="en-US" dirty="0">
                <a:solidFill>
                  <a:schemeClr val="bg1"/>
                </a:solidFill>
                <a:latin typeface="나눔스퀘어 네오 Regular" panose="00000500000000000000" pitchFamily="2" charset="-127"/>
                <a:ea typeface="나눔스퀘어 네오 Regular" panose="00000500000000000000" pitchFamily="2" charset="-127"/>
              </a:endParaRPr>
            </a:p>
          </p:txBody>
        </p:sp>
      </p:grpSp>
      <p:sp>
        <p:nvSpPr>
          <p:cNvPr id="88" name="TextBox 87"/>
          <p:cNvSpPr txBox="1"/>
          <p:nvPr/>
        </p:nvSpPr>
        <p:spPr>
          <a:xfrm>
            <a:off x="3130501" y="5559763"/>
            <a:ext cx="5877893" cy="461665"/>
          </a:xfrm>
          <a:prstGeom prst="rect">
            <a:avLst/>
          </a:prstGeom>
          <a:noFill/>
        </p:spPr>
        <p:txBody>
          <a:bodyPr wrap="square" rtlCol="0">
            <a:spAutoFit/>
          </a:bodyPr>
          <a:lstStyle/>
          <a:p>
            <a:pPr algn="ctr"/>
            <a:r>
              <a:rPr lang="ko-KR" altLang="en-US" sz="2400" dirty="0" smtClean="0">
                <a:latin typeface="나눔스퀘어 네오 Regular" panose="00000500000000000000" pitchFamily="2" charset="-127"/>
                <a:ea typeface="나눔스퀘어 네오 Regular" panose="00000500000000000000" pitchFamily="2" charset="-127"/>
              </a:rPr>
              <a:t>단점은 빼고</a:t>
            </a:r>
            <a:r>
              <a:rPr lang="en-US" altLang="ko-KR" sz="2400" dirty="0" smtClean="0">
                <a:latin typeface="나눔스퀘어 네오 Regular" panose="00000500000000000000" pitchFamily="2" charset="-127"/>
                <a:ea typeface="나눔스퀘어 네오 Regular" panose="00000500000000000000" pitchFamily="2" charset="-127"/>
              </a:rPr>
              <a:t>, </a:t>
            </a:r>
            <a:r>
              <a:rPr lang="ko-KR" altLang="en-US" sz="2400" dirty="0" smtClean="0">
                <a:latin typeface="나눔스퀘어 네오 Regular" panose="00000500000000000000" pitchFamily="2" charset="-127"/>
                <a:ea typeface="나눔스퀘어 네오 Regular" panose="00000500000000000000" pitchFamily="2" charset="-127"/>
              </a:rPr>
              <a:t>장점만 가져온</a:t>
            </a:r>
            <a:endParaRPr lang="ko-KR" altLang="en-US" sz="2400" dirty="0">
              <a:latin typeface="나눔스퀘어 네오 Regular" panose="00000500000000000000" pitchFamily="2" charset="-127"/>
              <a:ea typeface="나눔스퀘어 네오 Regular" panose="00000500000000000000" pitchFamily="2" charset="-127"/>
            </a:endParaRPr>
          </a:p>
        </p:txBody>
      </p:sp>
    </p:spTree>
    <p:extLst>
      <p:ext uri="{BB962C8B-B14F-4D97-AF65-F5344CB8AC3E}">
        <p14:creationId xmlns:p14="http://schemas.microsoft.com/office/powerpoint/2010/main" val="1419862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pic>
        <p:nvPicPr>
          <p:cNvPr id="57" name="그림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7315" y="1771906"/>
            <a:ext cx="1447495" cy="3006891"/>
          </a:xfrm>
          <a:prstGeom prst="rect">
            <a:avLst/>
          </a:prstGeom>
        </p:spPr>
      </p:pic>
      <p:sp>
        <p:nvSpPr>
          <p:cNvPr id="58" name="TextBox 57"/>
          <p:cNvSpPr txBox="1"/>
          <p:nvPr/>
        </p:nvSpPr>
        <p:spPr>
          <a:xfrm>
            <a:off x="992667" y="2131919"/>
            <a:ext cx="4825172" cy="2646878"/>
          </a:xfrm>
          <a:prstGeom prst="rect">
            <a:avLst/>
          </a:prstGeom>
          <a:noFill/>
        </p:spPr>
        <p:txBody>
          <a:bodyPr wrap="square" rtlCol="0">
            <a:spAutoFit/>
          </a:bodyPr>
          <a:lstStyle/>
          <a:p>
            <a:r>
              <a:rPr lang="ko-KR" altLang="en-US" sz="16600" dirty="0" smtClean="0">
                <a:solidFill>
                  <a:schemeClr val="bg1"/>
                </a:solidFill>
                <a:latin typeface="나눔스퀘어 네오 OTF Regular" panose="00000500000000000000" pitchFamily="50" charset="-127"/>
                <a:ea typeface="나눔스퀘어 네오 OTF Regular" panose="00000500000000000000" pitchFamily="50" charset="-127"/>
              </a:rPr>
              <a:t>반려</a:t>
            </a:r>
            <a:endParaRPr lang="ko-KR" altLang="en-US" sz="16600" dirty="0">
              <a:solidFill>
                <a:schemeClr val="bg1"/>
              </a:solidFill>
              <a:latin typeface="나눔스퀘어 네오 OTF Regular" panose="00000500000000000000" pitchFamily="50" charset="-127"/>
              <a:ea typeface="나눔스퀘어 네오 OTF Regular" panose="00000500000000000000" pitchFamily="50" charset="-127"/>
            </a:endParaRPr>
          </a:p>
        </p:txBody>
      </p:sp>
      <p:sp>
        <p:nvSpPr>
          <p:cNvPr id="59" name="TextBox 58"/>
          <p:cNvSpPr txBox="1"/>
          <p:nvPr/>
        </p:nvSpPr>
        <p:spPr>
          <a:xfrm>
            <a:off x="6804810" y="2131919"/>
            <a:ext cx="4825172" cy="2646878"/>
          </a:xfrm>
          <a:prstGeom prst="rect">
            <a:avLst/>
          </a:prstGeom>
          <a:noFill/>
        </p:spPr>
        <p:txBody>
          <a:bodyPr wrap="square" rtlCol="0">
            <a:spAutoFit/>
          </a:bodyPr>
          <a:lstStyle/>
          <a:p>
            <a:r>
              <a:rPr lang="ko-KR" altLang="en-US" sz="16600" dirty="0" smtClean="0">
                <a:solidFill>
                  <a:schemeClr val="bg1"/>
                </a:solidFill>
                <a:latin typeface="나눔스퀘어 네오 OTF Regular" panose="00000500000000000000" pitchFamily="50" charset="-127"/>
                <a:ea typeface="나눔스퀘어 네오 OTF Regular" panose="00000500000000000000" pitchFamily="50" charset="-127"/>
              </a:rPr>
              <a:t>식물</a:t>
            </a:r>
            <a:endParaRPr lang="ko-KR" altLang="en-US" sz="16600" dirty="0">
              <a:solidFill>
                <a:schemeClr val="bg1"/>
              </a:solidFill>
              <a:latin typeface="나눔스퀘어 네오 OTF Regular" panose="00000500000000000000" pitchFamily="50" charset="-127"/>
              <a:ea typeface="나눔스퀘어 네오 OTF Regular" panose="00000500000000000000" pitchFamily="50" charset="-127"/>
            </a:endParaRPr>
          </a:p>
        </p:txBody>
      </p:sp>
      <p:sp>
        <p:nvSpPr>
          <p:cNvPr id="60" name="TextBox 59"/>
          <p:cNvSpPr txBox="1"/>
          <p:nvPr/>
        </p:nvSpPr>
        <p:spPr>
          <a:xfrm>
            <a:off x="4560826" y="5007829"/>
            <a:ext cx="3040472" cy="523220"/>
          </a:xfrm>
          <a:prstGeom prst="rect">
            <a:avLst/>
          </a:prstGeom>
          <a:noFill/>
        </p:spPr>
        <p:txBody>
          <a:bodyPr wrap="square" rtlCol="0">
            <a:spAutoFit/>
          </a:bodyPr>
          <a:lstStyle/>
          <a:p>
            <a:pPr algn="ctr"/>
            <a:r>
              <a:rPr lang="en-US" altLang="ko-KR" sz="2800" dirty="0" smtClean="0">
                <a:solidFill>
                  <a:schemeClr val="bg1"/>
                </a:solidFill>
                <a:latin typeface="나눔스퀘어 네오 Bold" panose="00000800000000000000" pitchFamily="2" charset="-127"/>
                <a:ea typeface="나눔스퀘어 네오 Bold" panose="00000800000000000000" pitchFamily="2" charset="-127"/>
              </a:rPr>
              <a:t>Hi, </a:t>
            </a:r>
            <a:r>
              <a:rPr lang="ko-KR" altLang="en-US" sz="2800" dirty="0" err="1" smtClean="0">
                <a:solidFill>
                  <a:schemeClr val="bg1"/>
                </a:solidFill>
                <a:latin typeface="나눔스퀘어 네오 Bold" panose="00000800000000000000" pitchFamily="2" charset="-127"/>
                <a:ea typeface="나눔스퀘어 네오 Bold" panose="00000800000000000000" pitchFamily="2" charset="-127"/>
              </a:rPr>
              <a:t>플랜토</a:t>
            </a:r>
            <a:endParaRPr lang="ko-KR" altLang="en-US" sz="2800" dirty="0">
              <a:solidFill>
                <a:schemeClr val="bg1"/>
              </a:solidFill>
              <a:latin typeface="나눔스퀘어 네오 Bold" panose="00000800000000000000" pitchFamily="2" charset="-127"/>
              <a:ea typeface="나눔스퀘어 네오 Bold" panose="00000800000000000000" pitchFamily="2" charset="-127"/>
            </a:endParaRPr>
          </a:p>
        </p:txBody>
      </p:sp>
      <p:sp>
        <p:nvSpPr>
          <p:cNvPr id="3" name="TextBox 2"/>
          <p:cNvSpPr txBox="1"/>
          <p:nvPr/>
        </p:nvSpPr>
        <p:spPr>
          <a:xfrm>
            <a:off x="4461230" y="919989"/>
            <a:ext cx="2965730" cy="369332"/>
          </a:xfrm>
          <a:prstGeom prst="rect">
            <a:avLst/>
          </a:prstGeom>
          <a:noFill/>
          <a:scene3d>
            <a:camera prst="obliqueTopRight"/>
            <a:lightRig rig="threePt" dir="t"/>
          </a:scene3d>
        </p:spPr>
        <p:txBody>
          <a:bodyPr wrap="square" rtlCol="0">
            <a:spAutoFit/>
          </a:bodyPr>
          <a:lstStyle/>
          <a:p>
            <a:pPr algn="ctr"/>
            <a:r>
              <a:rPr lang="en-US" altLang="ko-KR" dirty="0" smtClean="0">
                <a:solidFill>
                  <a:schemeClr val="bg1"/>
                </a:solidFill>
                <a:latin typeface="Pretendard Medium" panose="02000603000000020004" pitchFamily="50" charset="-127"/>
                <a:ea typeface="Pretendard Medium" panose="02000603000000020004" pitchFamily="50" charset="-127"/>
                <a:cs typeface="Pretendard Medium" panose="02000603000000020004" pitchFamily="50" charset="-127"/>
              </a:rPr>
              <a:t>Plant ,Together = </a:t>
            </a:r>
            <a:r>
              <a:rPr lang="en-US" altLang="ko-KR" dirty="0" smtClean="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rPr>
              <a:t>PLANTO!</a:t>
            </a:r>
            <a:endParaRPr lang="ko-KR" altLang="en-US" dirty="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Tree>
    <p:extLst>
      <p:ext uri="{BB962C8B-B14F-4D97-AF65-F5344CB8AC3E}">
        <p14:creationId xmlns:p14="http://schemas.microsoft.com/office/powerpoint/2010/main" val="3742536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2" name="TextBox 1"/>
          <p:cNvSpPr txBox="1"/>
          <p:nvPr/>
        </p:nvSpPr>
        <p:spPr>
          <a:xfrm>
            <a:off x="4289477" y="478644"/>
            <a:ext cx="3738880" cy="1015663"/>
          </a:xfrm>
          <a:prstGeom prst="rect">
            <a:avLst/>
          </a:prstGeom>
          <a:noFill/>
        </p:spPr>
        <p:txBody>
          <a:bodyPr wrap="square" rtlCol="0">
            <a:spAutoFit/>
          </a:bodyPr>
          <a:lstStyle/>
          <a:p>
            <a:pPr algn="ct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Why </a:t>
            </a:r>
            <a:r>
              <a:rPr lang="en-US" altLang="ko-KR" sz="6000"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Planto</a:t>
            </a: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a:t>
            </a:r>
            <a:endParaRPr lang="ko-KR" altLang="en-US" sz="60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grpSp>
        <p:nvGrpSpPr>
          <p:cNvPr id="39" name="그룹 38"/>
          <p:cNvGrpSpPr/>
          <p:nvPr/>
        </p:nvGrpSpPr>
        <p:grpSpPr>
          <a:xfrm>
            <a:off x="1750622" y="1785128"/>
            <a:ext cx="8816590" cy="4003960"/>
            <a:chOff x="383912" y="1663208"/>
            <a:chExt cx="8816590" cy="4003960"/>
          </a:xfrm>
        </p:grpSpPr>
        <p:grpSp>
          <p:nvGrpSpPr>
            <p:cNvPr id="17" name="그룹 16"/>
            <p:cNvGrpSpPr/>
            <p:nvPr/>
          </p:nvGrpSpPr>
          <p:grpSpPr>
            <a:xfrm>
              <a:off x="383912" y="1663208"/>
              <a:ext cx="8816590" cy="4003960"/>
              <a:chOff x="688712" y="2008648"/>
              <a:chExt cx="8816590" cy="4003960"/>
            </a:xfrm>
            <a:effectLst>
              <a:outerShdw blurRad="355600" sx="101000" sy="101000" algn="tl" rotWithShape="0">
                <a:prstClr val="black">
                  <a:alpha val="4000"/>
                </a:prstClr>
              </a:outerShdw>
            </a:effectLst>
          </p:grpSpPr>
          <p:sp>
            <p:nvSpPr>
              <p:cNvPr id="16" name="모서리가 둥근 직사각형 15"/>
              <p:cNvSpPr/>
              <p:nvPr/>
            </p:nvSpPr>
            <p:spPr>
              <a:xfrm>
                <a:off x="740780" y="2233914"/>
                <a:ext cx="4172202" cy="3553428"/>
              </a:xfrm>
              <a:prstGeom prst="roundRect">
                <a:avLst>
                  <a:gd name="adj" fmla="val 86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12" y="2008648"/>
                <a:ext cx="4276338" cy="4003960"/>
              </a:xfrm>
              <a:prstGeom prst="rect">
                <a:avLst/>
              </a:prstGeom>
            </p:spPr>
          </p:pic>
          <p:sp>
            <p:nvSpPr>
              <p:cNvPr id="38" name="모서리가 둥근 직사각형 37"/>
              <p:cNvSpPr/>
              <p:nvPr/>
            </p:nvSpPr>
            <p:spPr>
              <a:xfrm>
                <a:off x="5333100" y="2233914"/>
                <a:ext cx="4172202" cy="3553428"/>
              </a:xfrm>
              <a:prstGeom prst="roundRect">
                <a:avLst>
                  <a:gd name="adj" fmla="val 86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6" name="그림 35"/>
            <p:cNvPicPr>
              <a:picLocks noChangeAspect="1"/>
            </p:cNvPicPr>
            <p:nvPr/>
          </p:nvPicPr>
          <p:blipFill>
            <a:blip r:embed="rId4"/>
            <a:stretch>
              <a:fillRect/>
            </a:stretch>
          </p:blipFill>
          <p:spPr>
            <a:xfrm>
              <a:off x="5123398" y="1998080"/>
              <a:ext cx="3982006" cy="3334215"/>
            </a:xfrm>
            <a:prstGeom prst="rect">
              <a:avLst/>
            </a:prstGeom>
          </p:spPr>
        </p:pic>
      </p:grpSp>
    </p:spTree>
    <p:extLst>
      <p:ext uri="{BB962C8B-B14F-4D97-AF65-F5344CB8AC3E}">
        <p14:creationId xmlns:p14="http://schemas.microsoft.com/office/powerpoint/2010/main" val="13177010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sp>
        <p:nvSpPr>
          <p:cNvPr id="2" name="TextBox 1"/>
          <p:cNvSpPr txBox="1"/>
          <p:nvPr/>
        </p:nvSpPr>
        <p:spPr>
          <a:xfrm>
            <a:off x="4289477" y="478644"/>
            <a:ext cx="3738880" cy="1015663"/>
          </a:xfrm>
          <a:prstGeom prst="rect">
            <a:avLst/>
          </a:prstGeom>
          <a:noFill/>
        </p:spPr>
        <p:txBody>
          <a:bodyPr wrap="square" rtlCol="0">
            <a:spAutoFit/>
          </a:bodyPr>
          <a:lstStyle/>
          <a:p>
            <a:pPr algn="ct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Why </a:t>
            </a:r>
            <a:r>
              <a:rPr lang="en-US" altLang="ko-KR" sz="6000" dirty="0" err="1"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Planto</a:t>
            </a:r>
            <a:r>
              <a:rPr lang="en-US" altLang="ko-KR" sz="6000" dirty="0" smtClean="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rPr>
              <a:t>?</a:t>
            </a:r>
            <a:endParaRPr lang="ko-KR" altLang="en-US" sz="6000" dirty="0">
              <a:solidFill>
                <a:srgbClr val="00B050"/>
              </a:solidFill>
              <a:latin typeface="온글잎 의연체" panose="02000503000000000000" pitchFamily="2" charset="-127"/>
              <a:ea typeface="온글잎 의연체" panose="02000503000000000000" pitchFamily="2" charset="-127"/>
              <a:cs typeface="Pretendard SemiBold" panose="02000703000000020004" pitchFamily="50" charset="-127"/>
            </a:endParaRPr>
          </a:p>
        </p:txBody>
      </p:sp>
      <p:grpSp>
        <p:nvGrpSpPr>
          <p:cNvPr id="4" name="그룹 3"/>
          <p:cNvGrpSpPr/>
          <p:nvPr/>
        </p:nvGrpSpPr>
        <p:grpSpPr>
          <a:xfrm>
            <a:off x="781734" y="2128811"/>
            <a:ext cx="3350655" cy="3548025"/>
            <a:chOff x="4909425" y="1884971"/>
            <a:chExt cx="3350655" cy="3548025"/>
          </a:xfrm>
        </p:grpSpPr>
        <p:grpSp>
          <p:nvGrpSpPr>
            <p:cNvPr id="22" name="그룹 21"/>
            <p:cNvGrpSpPr/>
            <p:nvPr/>
          </p:nvGrpSpPr>
          <p:grpSpPr>
            <a:xfrm>
              <a:off x="4909425" y="1884971"/>
              <a:ext cx="3350655" cy="3548025"/>
              <a:chOff x="5102465" y="2239317"/>
              <a:chExt cx="3350655" cy="3548025"/>
            </a:xfrm>
            <a:effectLst>
              <a:outerShdw blurRad="838200" dist="25400" algn="tl" rotWithShape="0">
                <a:prstClr val="black">
                  <a:alpha val="7000"/>
                </a:prstClr>
              </a:outerShdw>
            </a:effectLst>
          </p:grpSpPr>
          <p:sp>
            <p:nvSpPr>
              <p:cNvPr id="6" name="모서리가 둥근 직사각형 5"/>
              <p:cNvSpPr/>
              <p:nvPr/>
            </p:nvSpPr>
            <p:spPr>
              <a:xfrm>
                <a:off x="5102465" y="2239317"/>
                <a:ext cx="3350655" cy="3548025"/>
              </a:xfrm>
              <a:prstGeom prst="roundRect">
                <a:avLst>
                  <a:gd name="adj" fmla="val 61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2">
                      <a:lumMod val="25000"/>
                    </a:schemeClr>
                  </a:solidFill>
                </a:endParaRPr>
              </a:p>
            </p:txBody>
          </p:sp>
          <p:sp>
            <p:nvSpPr>
              <p:cNvPr id="21" name="모서리가 둥근 직사각형 20"/>
              <p:cNvSpPr/>
              <p:nvPr/>
            </p:nvSpPr>
            <p:spPr>
              <a:xfrm>
                <a:off x="5363011" y="2420814"/>
                <a:ext cx="2829561" cy="338554"/>
              </a:xfrm>
              <a:prstGeom prst="roundRect">
                <a:avLst>
                  <a:gd name="adj" fmla="val 50000"/>
                </a:avLst>
              </a:prstGeom>
              <a:solidFill>
                <a:schemeClr val="accent6">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p:cNvSpPr txBox="1"/>
              <p:nvPr/>
            </p:nvSpPr>
            <p:spPr>
              <a:xfrm>
                <a:off x="5829267" y="2414324"/>
                <a:ext cx="2002421" cy="338554"/>
              </a:xfrm>
              <a:prstGeom prst="rect">
                <a:avLst/>
              </a:prstGeom>
              <a:noFill/>
            </p:spPr>
            <p:txBody>
              <a:bodyPr wrap="square" rtlCol="0">
                <a:spAutoFit/>
              </a:bodyPr>
              <a:lstStyle/>
              <a:p>
                <a:pPr algn="ctr"/>
                <a:r>
                  <a:rPr lang="ko-KR" altLang="en-US" sz="1600" dirty="0" smtClean="0">
                    <a:solidFill>
                      <a:schemeClr val="accent6">
                        <a:lumMod val="50000"/>
                      </a:schemeClr>
                    </a:solidFill>
                    <a:latin typeface="나눔스퀘어 네오 ExtraBold" panose="00000900000000000000" pitchFamily="2" charset="-127"/>
                    <a:ea typeface="나눔스퀘어 네오 ExtraBold" panose="00000900000000000000" pitchFamily="2" charset="-127"/>
                  </a:rPr>
                  <a:t>외로움 점수</a:t>
                </a:r>
                <a:endParaRPr lang="ko-KR" altLang="en-US" sz="1600" dirty="0">
                  <a:solidFill>
                    <a:schemeClr val="accent6">
                      <a:lumMod val="50000"/>
                    </a:schemeClr>
                  </a:solidFill>
                  <a:latin typeface="나눔스퀘어 네오 ExtraBold" panose="00000900000000000000" pitchFamily="2" charset="-127"/>
                  <a:ea typeface="나눔스퀘어 네오 ExtraBold" panose="00000900000000000000" pitchFamily="2" charset="-127"/>
                </a:endParaRPr>
              </a:p>
            </p:txBody>
          </p:sp>
          <p:sp>
            <p:nvSpPr>
              <p:cNvPr id="10" name="TextBox 9"/>
              <p:cNvSpPr txBox="1"/>
              <p:nvPr/>
            </p:nvSpPr>
            <p:spPr>
              <a:xfrm>
                <a:off x="5450839" y="5268956"/>
                <a:ext cx="1107440" cy="338554"/>
              </a:xfrm>
              <a:prstGeom prst="rect">
                <a:avLst/>
              </a:prstGeom>
              <a:noFill/>
            </p:spPr>
            <p:txBody>
              <a:bodyPr wrap="square" rtlCol="0">
                <a:spAutoFit/>
              </a:bodyPr>
              <a:lstStyle/>
              <a:p>
                <a:pPr algn="ctr"/>
                <a:r>
                  <a:rPr lang="en-US" altLang="ko-KR" sz="1600" dirty="0" smtClean="0">
                    <a:solidFill>
                      <a:schemeClr val="bg2">
                        <a:lumMod val="25000"/>
                      </a:schemeClr>
                    </a:solidFill>
                    <a:latin typeface="나눔스퀘어 네오 Regular" panose="00000500000000000000" pitchFamily="2" charset="-127"/>
                    <a:ea typeface="나눔스퀘어 네오 Regular" panose="00000500000000000000" pitchFamily="2" charset="-127"/>
                  </a:rPr>
                  <a:t>1</a:t>
                </a:r>
                <a:r>
                  <a:rPr lang="ko-KR" altLang="en-US" sz="1600" dirty="0" smtClean="0">
                    <a:solidFill>
                      <a:schemeClr val="bg2">
                        <a:lumMod val="25000"/>
                      </a:schemeClr>
                    </a:solidFill>
                    <a:latin typeface="나눔스퀘어 네오 Regular" panose="00000500000000000000" pitchFamily="2" charset="-127"/>
                    <a:ea typeface="나눔스퀘어 네오 Regular" panose="00000500000000000000" pitchFamily="2" charset="-127"/>
                  </a:rPr>
                  <a:t>인 가구</a:t>
                </a:r>
                <a:endParaRPr lang="ko-KR" altLang="en-US" sz="1600" dirty="0">
                  <a:solidFill>
                    <a:schemeClr val="bg2">
                      <a:lumMod val="25000"/>
                    </a:schemeClr>
                  </a:solidFill>
                  <a:latin typeface="나눔스퀘어 네오 Regular" panose="00000500000000000000" pitchFamily="2" charset="-127"/>
                  <a:ea typeface="나눔스퀘어 네오 Regular" panose="00000500000000000000" pitchFamily="2" charset="-127"/>
                </a:endParaRPr>
              </a:p>
            </p:txBody>
          </p:sp>
          <p:sp>
            <p:nvSpPr>
              <p:cNvPr id="12" name="TextBox 11"/>
              <p:cNvSpPr txBox="1"/>
              <p:nvPr/>
            </p:nvSpPr>
            <p:spPr>
              <a:xfrm>
                <a:off x="7014896" y="5268956"/>
                <a:ext cx="1107440" cy="338554"/>
              </a:xfrm>
              <a:prstGeom prst="rect">
                <a:avLst/>
              </a:prstGeom>
              <a:noFill/>
            </p:spPr>
            <p:txBody>
              <a:bodyPr wrap="square" rtlCol="0">
                <a:spAutoFit/>
              </a:bodyPr>
              <a:lstStyle/>
              <a:p>
                <a:pPr algn="ctr"/>
                <a:r>
                  <a:rPr lang="ko-KR" altLang="en-US" sz="1600" dirty="0">
                    <a:solidFill>
                      <a:schemeClr val="bg2">
                        <a:lumMod val="25000"/>
                      </a:schemeClr>
                    </a:solidFill>
                    <a:latin typeface="나눔스퀘어 네오 Regular" panose="00000500000000000000" pitchFamily="2" charset="-127"/>
                    <a:ea typeface="나눔스퀘어 네오 Regular" panose="00000500000000000000" pitchFamily="2" charset="-127"/>
                  </a:rPr>
                  <a:t>다</a:t>
                </a:r>
                <a:r>
                  <a:rPr lang="ko-KR" altLang="en-US" sz="1600" dirty="0" smtClean="0">
                    <a:solidFill>
                      <a:schemeClr val="bg2">
                        <a:lumMod val="25000"/>
                      </a:schemeClr>
                    </a:solidFill>
                    <a:latin typeface="나눔스퀘어 네오 Regular" panose="00000500000000000000" pitchFamily="2" charset="-127"/>
                    <a:ea typeface="나눔스퀘어 네오 Regular" panose="00000500000000000000" pitchFamily="2" charset="-127"/>
                  </a:rPr>
                  <a:t>인 가구</a:t>
                </a:r>
                <a:endParaRPr lang="ko-KR" altLang="en-US" sz="1600" dirty="0">
                  <a:solidFill>
                    <a:schemeClr val="bg2">
                      <a:lumMod val="25000"/>
                    </a:schemeClr>
                  </a:solidFill>
                  <a:latin typeface="나눔스퀘어 네오 Regular" panose="00000500000000000000" pitchFamily="2" charset="-127"/>
                  <a:ea typeface="나눔스퀘어 네오 Regular" panose="00000500000000000000" pitchFamily="2" charset="-127"/>
                </a:endParaRPr>
              </a:p>
            </p:txBody>
          </p:sp>
          <p:sp>
            <p:nvSpPr>
              <p:cNvPr id="11" name="직사각형 10"/>
              <p:cNvSpPr/>
              <p:nvPr/>
            </p:nvSpPr>
            <p:spPr>
              <a:xfrm>
                <a:off x="5829267" y="3941387"/>
                <a:ext cx="350585" cy="12798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2">
                      <a:lumMod val="25000"/>
                    </a:schemeClr>
                  </a:solidFill>
                </a:endParaRPr>
              </a:p>
            </p:txBody>
          </p:sp>
          <p:sp>
            <p:nvSpPr>
              <p:cNvPr id="15" name="직사각형 14"/>
              <p:cNvSpPr/>
              <p:nvPr/>
            </p:nvSpPr>
            <p:spPr>
              <a:xfrm>
                <a:off x="7393323" y="4367765"/>
                <a:ext cx="350585" cy="85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2">
                      <a:lumMod val="25000"/>
                    </a:schemeClr>
                  </a:solidFill>
                </a:endParaRPr>
              </a:p>
            </p:txBody>
          </p:sp>
          <p:sp>
            <p:nvSpPr>
              <p:cNvPr id="13" name="TextBox 12"/>
              <p:cNvSpPr txBox="1"/>
              <p:nvPr/>
            </p:nvSpPr>
            <p:spPr>
              <a:xfrm>
                <a:off x="5455918" y="3350113"/>
                <a:ext cx="1066800" cy="461665"/>
              </a:xfrm>
              <a:prstGeom prst="rect">
                <a:avLst/>
              </a:prstGeom>
              <a:noFill/>
            </p:spPr>
            <p:txBody>
              <a:bodyPr wrap="square" rtlCol="0">
                <a:spAutoFit/>
              </a:bodyPr>
              <a:lstStyle/>
              <a:p>
                <a:pPr algn="ctr"/>
                <a:r>
                  <a:rPr lang="en-US" altLang="ko-KR" sz="2400" dirty="0" smtClean="0">
                    <a:solidFill>
                      <a:srgbClr val="00B050"/>
                    </a:solidFill>
                    <a:latin typeface="Pretendard Black" panose="02000A03000000020004" pitchFamily="50" charset="-127"/>
                    <a:ea typeface="Pretendard Black" panose="02000A03000000020004" pitchFamily="50" charset="-127"/>
                    <a:cs typeface="Pretendard Black" panose="02000A03000000020004" pitchFamily="50" charset="-127"/>
                  </a:rPr>
                  <a:t>5.1</a:t>
                </a:r>
                <a:endParaRPr lang="ko-KR" altLang="en-US" sz="2400" dirty="0">
                  <a:solidFill>
                    <a:srgbClr val="00B050"/>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cxnSp>
            <p:nvCxnSpPr>
              <p:cNvPr id="19" name="직선 연결선 18"/>
              <p:cNvCxnSpPr/>
              <p:nvPr/>
            </p:nvCxnSpPr>
            <p:spPr>
              <a:xfrm>
                <a:off x="5315192" y="5218156"/>
                <a:ext cx="285344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35215" y="4015930"/>
                <a:ext cx="1066800" cy="369332"/>
              </a:xfrm>
              <a:prstGeom prst="rect">
                <a:avLst/>
              </a:prstGeom>
              <a:noFill/>
            </p:spPr>
            <p:txBody>
              <a:bodyPr wrap="square" rtlCol="0">
                <a:spAutoFit/>
              </a:bodyPr>
              <a:lstStyle/>
              <a:p>
                <a:pPr algn="ctr"/>
                <a:r>
                  <a:rPr lang="en-US" altLang="ko-KR" dirty="0" smtClean="0">
                    <a:solidFill>
                      <a:schemeClr val="bg2">
                        <a:lumMod val="25000"/>
                      </a:schemeClr>
                    </a:solidFill>
                    <a:latin typeface="Pretendard SemiBold" panose="02000703000000020004" pitchFamily="50" charset="-127"/>
                    <a:ea typeface="Pretendard SemiBold" panose="02000703000000020004" pitchFamily="50" charset="-127"/>
                    <a:cs typeface="Pretendard SemiBold" panose="02000703000000020004" pitchFamily="50" charset="-127"/>
                  </a:rPr>
                  <a:t>4.6</a:t>
                </a:r>
                <a:endParaRPr lang="ko-KR" altLang="en-US" dirty="0">
                  <a:solidFill>
                    <a:schemeClr val="bg2">
                      <a:lumMod val="25000"/>
                    </a:schemeClr>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grpSp>
        <p:sp>
          <p:nvSpPr>
            <p:cNvPr id="34" name="TextBox 33"/>
            <p:cNvSpPr txBox="1"/>
            <p:nvPr/>
          </p:nvSpPr>
          <p:spPr>
            <a:xfrm>
              <a:off x="5932854" y="2455821"/>
              <a:ext cx="1996442" cy="261610"/>
            </a:xfrm>
            <a:prstGeom prst="rect">
              <a:avLst/>
            </a:prstGeom>
            <a:noFill/>
          </p:spPr>
          <p:txBody>
            <a:bodyPr wrap="square" rtlCol="0">
              <a:spAutoFit/>
            </a:bodyPr>
            <a:lstStyle/>
            <a:p>
              <a:pPr algn="r"/>
              <a:r>
                <a:rPr lang="ko-KR" altLang="en-US" sz="1100" dirty="0" smtClean="0">
                  <a:solidFill>
                    <a:schemeClr val="bg1">
                      <a:lumMod val="65000"/>
                    </a:schemeClr>
                  </a:solidFill>
                  <a:latin typeface="나눔스퀘어 네오 Light" panose="00000400000000000000" pitchFamily="2" charset="-127"/>
                  <a:ea typeface="나눔스퀘어 네오 Light" panose="00000400000000000000" pitchFamily="2" charset="-127"/>
                </a:rPr>
                <a:t>출처</a:t>
              </a:r>
              <a:r>
                <a:rPr lang="en-US" altLang="ko-KR" sz="1100" dirty="0" smtClean="0">
                  <a:solidFill>
                    <a:schemeClr val="bg1">
                      <a:lumMod val="65000"/>
                    </a:schemeClr>
                  </a:solidFill>
                  <a:latin typeface="나눔스퀘어 네오 Light" panose="00000400000000000000" pitchFamily="2" charset="-127"/>
                  <a:ea typeface="나눔스퀘어 네오 Light" panose="00000400000000000000" pitchFamily="2" charset="-127"/>
                </a:rPr>
                <a:t>: </a:t>
              </a:r>
              <a:r>
                <a:rPr lang="ko-KR" altLang="en-US" sz="1100" dirty="0" smtClean="0">
                  <a:solidFill>
                    <a:schemeClr val="bg1">
                      <a:lumMod val="65000"/>
                    </a:schemeClr>
                  </a:solidFill>
                  <a:latin typeface="나눔스퀘어 네오 Light" panose="00000400000000000000" pitchFamily="2" charset="-127"/>
                  <a:ea typeface="나눔스퀘어 네오 Light" panose="00000400000000000000" pitchFamily="2" charset="-127"/>
                </a:rPr>
                <a:t>서울 연구원</a:t>
              </a:r>
              <a:endParaRPr lang="ko-KR" altLang="en-US" sz="1100" dirty="0">
                <a:solidFill>
                  <a:schemeClr val="bg1">
                    <a:lumMod val="65000"/>
                  </a:schemeClr>
                </a:solidFill>
                <a:latin typeface="나눔스퀘어 네오 Light" panose="00000400000000000000" pitchFamily="2" charset="-127"/>
                <a:ea typeface="나눔스퀘어 네오 Light" panose="00000400000000000000" pitchFamily="2" charset="-127"/>
              </a:endParaRPr>
            </a:p>
          </p:txBody>
        </p:sp>
      </p:grpSp>
      <p:grpSp>
        <p:nvGrpSpPr>
          <p:cNvPr id="7" name="그룹 6"/>
          <p:cNvGrpSpPr/>
          <p:nvPr/>
        </p:nvGrpSpPr>
        <p:grpSpPr>
          <a:xfrm>
            <a:off x="8185445" y="2128811"/>
            <a:ext cx="3323421" cy="3420047"/>
            <a:chOff x="8552813" y="2045029"/>
            <a:chExt cx="3323421" cy="3420047"/>
          </a:xfrm>
        </p:grpSpPr>
        <p:sp>
          <p:nvSpPr>
            <p:cNvPr id="23" name="모서리가 둥근 직사각형 22"/>
            <p:cNvSpPr/>
            <p:nvPr/>
          </p:nvSpPr>
          <p:spPr>
            <a:xfrm>
              <a:off x="8564074" y="2045029"/>
              <a:ext cx="3312160" cy="675349"/>
            </a:xfrm>
            <a:prstGeom prst="roundRect">
              <a:avLst/>
            </a:prstGeom>
            <a:solidFill>
              <a:schemeClr val="bg1"/>
            </a:solidFill>
            <a:ln>
              <a:noFill/>
            </a:ln>
            <a:effectLst>
              <a:outerShdw blurRad="342900" sx="106000" sy="106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모서리가 둥근 직사각형 23"/>
            <p:cNvSpPr/>
            <p:nvPr/>
          </p:nvSpPr>
          <p:spPr>
            <a:xfrm>
              <a:off x="8564074" y="3271351"/>
              <a:ext cx="3312160" cy="675349"/>
            </a:xfrm>
            <a:prstGeom prst="roundRect">
              <a:avLst/>
            </a:prstGeom>
            <a:solidFill>
              <a:schemeClr val="bg1"/>
            </a:solidFill>
            <a:ln>
              <a:noFill/>
            </a:ln>
            <a:effectLst>
              <a:outerShdw blurRad="342900" sx="106000" sy="106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모서리가 둥근 직사각형 24"/>
            <p:cNvSpPr/>
            <p:nvPr/>
          </p:nvSpPr>
          <p:spPr>
            <a:xfrm>
              <a:off x="8564074" y="4497674"/>
              <a:ext cx="3312160" cy="675349"/>
            </a:xfrm>
            <a:prstGeom prst="roundRect">
              <a:avLst/>
            </a:prstGeom>
            <a:solidFill>
              <a:schemeClr val="bg1"/>
            </a:solidFill>
            <a:ln>
              <a:noFill/>
            </a:ln>
            <a:effectLst>
              <a:outerShdw blurRad="342900" sx="106000" sy="106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9102554" y="2198037"/>
              <a:ext cx="2235200" cy="369332"/>
            </a:xfrm>
            <a:prstGeom prst="rect">
              <a:avLst/>
            </a:prstGeom>
            <a:noFill/>
          </p:spPr>
          <p:txBody>
            <a:bodyPr wrap="square" rtlCol="0">
              <a:spAutoFit/>
            </a:bodyPr>
            <a:lstStyle/>
            <a:p>
              <a:pPr algn="ctr"/>
              <a:r>
                <a:rPr lang="ko-KR" altLang="en-US" dirty="0" smtClean="0">
                  <a:latin typeface="나눔스퀘어 네오 Bold" panose="00000800000000000000" pitchFamily="2" charset="-127"/>
                  <a:ea typeface="나눔스퀘어 네오 Bold" panose="00000800000000000000" pitchFamily="2" charset="-127"/>
                </a:rPr>
                <a:t>정서적 교류</a:t>
              </a:r>
              <a:r>
                <a:rPr lang="ko-KR" altLang="en-US" dirty="0" smtClean="0">
                  <a:latin typeface="나눔스퀘어 네오 Light" panose="00000400000000000000" pitchFamily="2" charset="-127"/>
                  <a:ea typeface="나눔스퀘어 네오 Light" panose="00000400000000000000" pitchFamily="2" charset="-127"/>
                </a:rPr>
                <a:t>의 부재</a:t>
              </a:r>
              <a:endParaRPr lang="ko-KR" altLang="en-US" dirty="0">
                <a:latin typeface="나눔스퀘어 네오 Light" panose="00000400000000000000" pitchFamily="2" charset="-127"/>
                <a:ea typeface="나눔스퀘어 네오 Light" panose="00000400000000000000" pitchFamily="2" charset="-127"/>
              </a:endParaRPr>
            </a:p>
          </p:txBody>
        </p:sp>
        <p:sp>
          <p:nvSpPr>
            <p:cNvPr id="30" name="TextBox 29"/>
            <p:cNvSpPr txBox="1"/>
            <p:nvPr/>
          </p:nvSpPr>
          <p:spPr>
            <a:xfrm>
              <a:off x="9010711" y="3437358"/>
              <a:ext cx="2418886" cy="369332"/>
            </a:xfrm>
            <a:prstGeom prst="rect">
              <a:avLst/>
            </a:prstGeom>
            <a:noFill/>
          </p:spPr>
          <p:txBody>
            <a:bodyPr wrap="square" rtlCol="0">
              <a:spAutoFit/>
            </a:bodyPr>
            <a:lstStyle/>
            <a:p>
              <a:pPr algn="ctr"/>
              <a:r>
                <a:rPr lang="ko-KR" altLang="en-US" dirty="0" smtClean="0">
                  <a:latin typeface="나눔스퀘어 네오 Light" panose="00000400000000000000" pitchFamily="2" charset="-127"/>
                  <a:ea typeface="나눔스퀘어 네오 Light" panose="00000400000000000000" pitchFamily="2" charset="-127"/>
                </a:rPr>
                <a:t>심리적 </a:t>
              </a:r>
              <a:r>
                <a:rPr lang="ko-KR" altLang="en-US" dirty="0" smtClean="0">
                  <a:latin typeface="나눔스퀘어 네오 Bold" panose="00000800000000000000" pitchFamily="2" charset="-127"/>
                  <a:ea typeface="나눔스퀘어 네오 Bold" panose="00000800000000000000" pitchFamily="2" charset="-127"/>
                </a:rPr>
                <a:t>소외감</a:t>
              </a:r>
              <a:r>
                <a:rPr lang="en-US" altLang="ko-KR" dirty="0" smtClean="0">
                  <a:latin typeface="나눔스퀘어 네오 Bold" panose="00000800000000000000" pitchFamily="2" charset="-127"/>
                  <a:ea typeface="나눔스퀘어 네오 Bold" panose="00000800000000000000" pitchFamily="2" charset="-127"/>
                </a:rPr>
                <a:t>/</a:t>
              </a:r>
              <a:r>
                <a:rPr lang="ko-KR" altLang="en-US" dirty="0" smtClean="0">
                  <a:latin typeface="나눔스퀘어 네오 Bold" panose="00000800000000000000" pitchFamily="2" charset="-127"/>
                  <a:ea typeface="나눔스퀘어 네오 Bold" panose="00000800000000000000" pitchFamily="2" charset="-127"/>
                </a:rPr>
                <a:t>외로움</a:t>
              </a:r>
              <a:endParaRPr lang="ko-KR" altLang="en-US" dirty="0">
                <a:latin typeface="나눔스퀘어 네오 Bold" panose="00000800000000000000" pitchFamily="2" charset="-127"/>
                <a:ea typeface="나눔스퀘어 네오 Bold" panose="00000800000000000000" pitchFamily="2" charset="-127"/>
              </a:endParaRPr>
            </a:p>
          </p:txBody>
        </p:sp>
        <p:sp>
          <p:nvSpPr>
            <p:cNvPr id="31" name="TextBox 30"/>
            <p:cNvSpPr txBox="1"/>
            <p:nvPr/>
          </p:nvSpPr>
          <p:spPr>
            <a:xfrm>
              <a:off x="8954831" y="4674311"/>
              <a:ext cx="2530646" cy="369332"/>
            </a:xfrm>
            <a:prstGeom prst="rect">
              <a:avLst/>
            </a:prstGeom>
            <a:noFill/>
          </p:spPr>
          <p:txBody>
            <a:bodyPr wrap="square" rtlCol="0">
              <a:spAutoFit/>
            </a:bodyPr>
            <a:lstStyle/>
            <a:p>
              <a:pPr algn="ctr"/>
              <a:r>
                <a:rPr lang="ko-KR" altLang="en-US" dirty="0" smtClean="0">
                  <a:latin typeface="나눔스퀘어 네오 Bold" panose="00000800000000000000" pitchFamily="2" charset="-127"/>
                  <a:ea typeface="나눔스퀘어 네오 Bold" panose="00000800000000000000" pitchFamily="2" charset="-127"/>
                </a:rPr>
                <a:t>우울</a:t>
              </a:r>
              <a:r>
                <a:rPr lang="ko-KR" altLang="en-US" dirty="0" smtClean="0">
                  <a:latin typeface="나눔스퀘어 네오 Light" panose="00000400000000000000" pitchFamily="2" charset="-127"/>
                  <a:ea typeface="나눔스퀘어 네오 Light" panose="00000400000000000000" pitchFamily="2" charset="-127"/>
                </a:rPr>
                <a:t>로 이어지는 감정</a:t>
              </a:r>
              <a:endParaRPr lang="ko-KR" altLang="en-US" dirty="0">
                <a:latin typeface="나눔스퀘어 네오 Light" panose="00000400000000000000" pitchFamily="2" charset="-127"/>
                <a:ea typeface="나눔스퀘어 네오 Light" panose="00000400000000000000" pitchFamily="2" charset="-127"/>
              </a:endParaRPr>
            </a:p>
          </p:txBody>
        </p:sp>
        <p:sp>
          <p:nvSpPr>
            <p:cNvPr id="32" name="이등변 삼각형 31"/>
            <p:cNvSpPr/>
            <p:nvPr/>
          </p:nvSpPr>
          <p:spPr>
            <a:xfrm rot="10800000">
              <a:off x="10029185" y="2864689"/>
              <a:ext cx="381937" cy="28943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2"/>
            <p:cNvSpPr/>
            <p:nvPr/>
          </p:nvSpPr>
          <p:spPr>
            <a:xfrm rot="10800000">
              <a:off x="10029185" y="4105816"/>
              <a:ext cx="381937" cy="28943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8552813" y="5234244"/>
              <a:ext cx="3172808" cy="230832"/>
            </a:xfrm>
            <a:prstGeom prst="rect">
              <a:avLst/>
            </a:prstGeom>
            <a:noFill/>
          </p:spPr>
          <p:txBody>
            <a:bodyPr wrap="square" rtlCol="0">
              <a:spAutoFit/>
            </a:bodyPr>
            <a:lstStyle/>
            <a:p>
              <a:pPr algn="r"/>
              <a:r>
                <a:rPr lang="ko-KR" altLang="en-US" sz="900" dirty="0" smtClean="0">
                  <a:solidFill>
                    <a:schemeClr val="bg1">
                      <a:lumMod val="65000"/>
                    </a:schemeClr>
                  </a:solidFill>
                  <a:latin typeface="나눔스퀘어 네오 Light" panose="00000400000000000000" pitchFamily="2" charset="-127"/>
                  <a:ea typeface="나눔스퀘어 네오 Light" panose="00000400000000000000" pitchFamily="2" charset="-127"/>
                </a:rPr>
                <a:t>출처</a:t>
              </a:r>
              <a:r>
                <a:rPr lang="en-US" altLang="ko-KR" sz="900" dirty="0" smtClean="0">
                  <a:solidFill>
                    <a:schemeClr val="bg1">
                      <a:lumMod val="65000"/>
                    </a:schemeClr>
                  </a:solidFill>
                  <a:latin typeface="나눔스퀘어 네오 Light" panose="00000400000000000000" pitchFamily="2" charset="-127"/>
                  <a:ea typeface="나눔스퀘어 네오 Light" panose="00000400000000000000" pitchFamily="2" charset="-127"/>
                </a:rPr>
                <a:t>: </a:t>
              </a:r>
              <a:r>
                <a:rPr lang="ko-KR" altLang="en-US" sz="900" dirty="0" smtClean="0">
                  <a:solidFill>
                    <a:schemeClr val="bg1">
                      <a:lumMod val="65000"/>
                    </a:schemeClr>
                  </a:solidFill>
                  <a:latin typeface="나눔스퀘어 네오 Light" panose="00000400000000000000" pitchFamily="2" charset="-127"/>
                  <a:ea typeface="나눔스퀘어 네오 Light" panose="00000400000000000000" pitchFamily="2" charset="-127"/>
                </a:rPr>
                <a:t>청년 </a:t>
              </a:r>
              <a:r>
                <a:rPr lang="en-US" altLang="ko-KR" sz="900" dirty="0">
                  <a:solidFill>
                    <a:schemeClr val="bg1">
                      <a:lumMod val="65000"/>
                    </a:schemeClr>
                  </a:solidFill>
                  <a:latin typeface="나눔스퀘어 네오 Light" panose="00000400000000000000" pitchFamily="2" charset="-127"/>
                  <a:ea typeface="나눔스퀘어 네오 Light" panose="00000400000000000000" pitchFamily="2" charset="-127"/>
                </a:rPr>
                <a:t>1</a:t>
              </a:r>
              <a:r>
                <a:rPr lang="ko-KR" altLang="en-US" sz="900" dirty="0" err="1">
                  <a:solidFill>
                    <a:schemeClr val="bg1">
                      <a:lumMod val="65000"/>
                    </a:schemeClr>
                  </a:solidFill>
                  <a:latin typeface="나눔스퀘어 네오 Light" panose="00000400000000000000" pitchFamily="2" charset="-127"/>
                  <a:ea typeface="나눔스퀘어 네오 Light" panose="00000400000000000000" pitchFamily="2" charset="-127"/>
                </a:rPr>
                <a:t>인가구의</a:t>
              </a:r>
              <a:r>
                <a:rPr lang="ko-KR" altLang="en-US" sz="900" dirty="0">
                  <a:solidFill>
                    <a:schemeClr val="bg1">
                      <a:lumMod val="65000"/>
                    </a:schemeClr>
                  </a:solidFill>
                  <a:latin typeface="나눔스퀘어 네오 Light" panose="00000400000000000000" pitchFamily="2" charset="-127"/>
                  <a:ea typeface="나눔스퀘어 네오 Light" panose="00000400000000000000" pitchFamily="2" charset="-127"/>
                </a:rPr>
                <a:t> 주거환경과 </a:t>
              </a:r>
              <a:r>
                <a:rPr lang="ko-KR" altLang="en-US" sz="900" dirty="0" err="1">
                  <a:solidFill>
                    <a:schemeClr val="bg1">
                      <a:lumMod val="65000"/>
                    </a:schemeClr>
                  </a:solidFill>
                  <a:latin typeface="나눔스퀘어 네오 Light" panose="00000400000000000000" pitchFamily="2" charset="-127"/>
                  <a:ea typeface="나눔스퀘어 네오 Light" panose="00000400000000000000" pitchFamily="2" charset="-127"/>
                </a:rPr>
                <a:t>우울감에</a:t>
              </a:r>
              <a:r>
                <a:rPr lang="ko-KR" altLang="en-US" sz="900" dirty="0">
                  <a:solidFill>
                    <a:schemeClr val="bg1">
                      <a:lumMod val="65000"/>
                    </a:schemeClr>
                  </a:solidFill>
                  <a:latin typeface="나눔스퀘어 네오 Light" panose="00000400000000000000" pitchFamily="2" charset="-127"/>
                  <a:ea typeface="나눔스퀘어 네오 Light" panose="00000400000000000000" pitchFamily="2" charset="-127"/>
                </a:rPr>
                <a:t> 관한 탐색적 연구 </a:t>
              </a:r>
            </a:p>
          </p:txBody>
        </p:sp>
      </p:grpSp>
      <p:sp>
        <p:nvSpPr>
          <p:cNvPr id="36" name="모서리가 둥근 직사각형 35"/>
          <p:cNvSpPr/>
          <p:nvPr/>
        </p:nvSpPr>
        <p:spPr>
          <a:xfrm>
            <a:off x="4483589" y="2107958"/>
            <a:ext cx="3350655" cy="3548025"/>
          </a:xfrm>
          <a:prstGeom prst="roundRect">
            <a:avLst>
              <a:gd name="adj" fmla="val 61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2">
                  <a:lumMod val="25000"/>
                </a:schemeClr>
              </a:solidFill>
            </a:endParaRPr>
          </a:p>
        </p:txBody>
      </p:sp>
      <p:sp>
        <p:nvSpPr>
          <p:cNvPr id="8" name="TextBox 7"/>
          <p:cNvSpPr txBox="1"/>
          <p:nvPr/>
        </p:nvSpPr>
        <p:spPr>
          <a:xfrm>
            <a:off x="4907963" y="2894077"/>
            <a:ext cx="2511200" cy="400110"/>
          </a:xfrm>
          <a:prstGeom prst="rect">
            <a:avLst/>
          </a:prstGeom>
          <a:noFill/>
        </p:spPr>
        <p:txBody>
          <a:bodyPr wrap="square" rtlCol="0">
            <a:spAutoFit/>
          </a:bodyPr>
          <a:lstStyle/>
          <a:p>
            <a:pPr algn="ctr"/>
            <a:r>
              <a:rPr lang="ko-KR" altLang="en-US" sz="2000" dirty="0" smtClean="0">
                <a:latin typeface="나눔스퀘어 네오 Bold" panose="00000800000000000000" pitchFamily="2" charset="-127"/>
                <a:ea typeface="나눔스퀘어 네오 Bold" panose="00000800000000000000" pitchFamily="2" charset="-127"/>
              </a:rPr>
              <a:t>서울시 </a:t>
            </a:r>
            <a:r>
              <a:rPr lang="en-US" altLang="ko-KR" sz="2000" dirty="0" smtClean="0">
                <a:latin typeface="나눔스퀘어 네오 Bold" panose="00000800000000000000" pitchFamily="2" charset="-127"/>
                <a:ea typeface="나눔스퀘어 네오 Bold" panose="00000800000000000000" pitchFamily="2" charset="-127"/>
              </a:rPr>
              <a:t>1</a:t>
            </a:r>
            <a:r>
              <a:rPr lang="ko-KR" altLang="en-US" sz="2000" dirty="0" smtClean="0">
                <a:latin typeface="나눔스퀘어 네오 Bold" panose="00000800000000000000" pitchFamily="2" charset="-127"/>
                <a:ea typeface="나눔스퀘어 네오 Bold" panose="00000800000000000000" pitchFamily="2" charset="-127"/>
              </a:rPr>
              <a:t>인 가구</a:t>
            </a:r>
            <a:endParaRPr lang="ko-KR" altLang="en-US" sz="2000" dirty="0">
              <a:latin typeface="나눔스퀘어 네오 Bold" panose="00000800000000000000" pitchFamily="2" charset="-127"/>
              <a:ea typeface="나눔스퀘어 네오 Bold" panose="00000800000000000000" pitchFamily="2" charset="-127"/>
            </a:endParaRPr>
          </a:p>
        </p:txBody>
      </p:sp>
      <p:sp>
        <p:nvSpPr>
          <p:cNvPr id="39" name="TextBox 38"/>
          <p:cNvSpPr txBox="1"/>
          <p:nvPr/>
        </p:nvSpPr>
        <p:spPr>
          <a:xfrm>
            <a:off x="4907963" y="3195190"/>
            <a:ext cx="2511200" cy="830997"/>
          </a:xfrm>
          <a:prstGeom prst="rect">
            <a:avLst/>
          </a:prstGeom>
          <a:noFill/>
        </p:spPr>
        <p:txBody>
          <a:bodyPr wrap="square" rtlCol="0">
            <a:spAutoFit/>
          </a:bodyPr>
          <a:lstStyle/>
          <a:p>
            <a:pPr algn="ctr"/>
            <a:r>
              <a:rPr lang="en-US" altLang="ko-KR" sz="4800" dirty="0" smtClean="0">
                <a:solidFill>
                  <a:srgbClr val="00B050"/>
                </a:solidFill>
                <a:latin typeface="Pretendard Black" panose="02000A03000000020004" pitchFamily="50" charset="-127"/>
                <a:ea typeface="Pretendard Black" panose="02000A03000000020004" pitchFamily="50" charset="-127"/>
                <a:cs typeface="Pretendard Black" panose="02000A03000000020004" pitchFamily="50" charset="-127"/>
              </a:rPr>
              <a:t>62.1%</a:t>
            </a:r>
            <a:endParaRPr lang="ko-KR" altLang="en-US" sz="4800" dirty="0">
              <a:solidFill>
                <a:srgbClr val="00B050"/>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40" name="TextBox 39"/>
          <p:cNvSpPr txBox="1"/>
          <p:nvPr/>
        </p:nvSpPr>
        <p:spPr>
          <a:xfrm>
            <a:off x="4907963" y="3912074"/>
            <a:ext cx="2511200" cy="400110"/>
          </a:xfrm>
          <a:prstGeom prst="rect">
            <a:avLst/>
          </a:prstGeom>
          <a:noFill/>
        </p:spPr>
        <p:txBody>
          <a:bodyPr wrap="square" rtlCol="0">
            <a:spAutoFit/>
          </a:bodyPr>
          <a:lstStyle/>
          <a:p>
            <a:pPr algn="ctr"/>
            <a:r>
              <a:rPr lang="ko-KR" altLang="en-US" sz="2000" dirty="0" smtClean="0">
                <a:latin typeface="나눔스퀘어 네오 Bold" panose="00000800000000000000" pitchFamily="2" charset="-127"/>
                <a:ea typeface="나눔스퀘어 네오 Bold" panose="00000800000000000000" pitchFamily="2" charset="-127"/>
              </a:rPr>
              <a:t>외로움 경험</a:t>
            </a:r>
            <a:endParaRPr lang="ko-KR" altLang="en-US" sz="2000" dirty="0">
              <a:latin typeface="나눔스퀘어 네오 Bold" panose="00000800000000000000" pitchFamily="2" charset="-127"/>
              <a:ea typeface="나눔스퀘어 네오 Bold" panose="00000800000000000000" pitchFamily="2" charset="-127"/>
            </a:endParaRPr>
          </a:p>
        </p:txBody>
      </p:sp>
      <p:sp>
        <p:nvSpPr>
          <p:cNvPr id="41" name="TextBox 40"/>
          <p:cNvSpPr txBox="1"/>
          <p:nvPr/>
        </p:nvSpPr>
        <p:spPr>
          <a:xfrm>
            <a:off x="4698099" y="4451088"/>
            <a:ext cx="2930928" cy="307777"/>
          </a:xfrm>
          <a:prstGeom prst="rect">
            <a:avLst/>
          </a:prstGeom>
          <a:noFill/>
        </p:spPr>
        <p:txBody>
          <a:bodyPr wrap="square" rtlCol="0">
            <a:spAutoFit/>
          </a:bodyPr>
          <a:lstStyle/>
          <a:p>
            <a:pPr algn="ctr"/>
            <a:r>
              <a:rPr lang="en-US" altLang="ko-KR" sz="1400" dirty="0" smtClean="0">
                <a:solidFill>
                  <a:schemeClr val="bg1">
                    <a:lumMod val="65000"/>
                  </a:schemeClr>
                </a:solidFill>
                <a:latin typeface="나눔스퀘어 네오 Regular" panose="00000500000000000000" pitchFamily="2" charset="-127"/>
                <a:ea typeface="나눔스퀘어 네오 Regular" panose="00000500000000000000" pitchFamily="2" charset="-127"/>
              </a:rPr>
              <a:t>(</a:t>
            </a:r>
            <a:r>
              <a:rPr lang="ko-KR" altLang="en-US" sz="1400" dirty="0" smtClean="0">
                <a:solidFill>
                  <a:schemeClr val="bg1">
                    <a:lumMod val="65000"/>
                  </a:schemeClr>
                </a:solidFill>
                <a:latin typeface="나눔스퀘어 네오 Regular" panose="00000500000000000000" pitchFamily="2" charset="-127"/>
                <a:ea typeface="나눔스퀘어 네오 Regular" panose="00000500000000000000" pitchFamily="2" charset="-127"/>
              </a:rPr>
              <a:t>서울시 </a:t>
            </a:r>
            <a:r>
              <a:rPr lang="en-US" altLang="ko-KR" sz="1400" dirty="0" smtClean="0">
                <a:solidFill>
                  <a:schemeClr val="bg1">
                    <a:lumMod val="65000"/>
                  </a:schemeClr>
                </a:solidFill>
                <a:latin typeface="나눔스퀘어 네오 Regular" panose="00000500000000000000" pitchFamily="2" charset="-127"/>
                <a:ea typeface="나눔스퀘어 네오 Regular" panose="00000500000000000000" pitchFamily="2" charset="-127"/>
              </a:rPr>
              <a:t>1</a:t>
            </a:r>
            <a:r>
              <a:rPr lang="ko-KR" altLang="en-US" sz="1400" dirty="0" smtClean="0">
                <a:solidFill>
                  <a:schemeClr val="bg1">
                    <a:lumMod val="65000"/>
                  </a:schemeClr>
                </a:solidFill>
                <a:latin typeface="나눔스퀘어 네오 Regular" panose="00000500000000000000" pitchFamily="2" charset="-127"/>
                <a:ea typeface="나눔스퀘어 네오 Regular" panose="00000500000000000000" pitchFamily="2" charset="-127"/>
              </a:rPr>
              <a:t>인 가구 실태조사</a:t>
            </a:r>
            <a:r>
              <a:rPr lang="en-US" altLang="ko-KR" sz="1400" dirty="0" smtClean="0">
                <a:solidFill>
                  <a:schemeClr val="bg1">
                    <a:lumMod val="65000"/>
                  </a:schemeClr>
                </a:solidFill>
                <a:latin typeface="나눔스퀘어 네오 Regular" panose="00000500000000000000" pitchFamily="2" charset="-127"/>
                <a:ea typeface="나눔스퀘어 네오 Regular" panose="00000500000000000000" pitchFamily="2" charset="-127"/>
              </a:rPr>
              <a:t>, 2021)</a:t>
            </a:r>
            <a:endParaRPr lang="ko-KR" altLang="en-US" sz="1400" dirty="0">
              <a:solidFill>
                <a:schemeClr val="bg1">
                  <a:lumMod val="65000"/>
                </a:schemeClr>
              </a:solidFill>
              <a:latin typeface="나눔스퀘어 네오 Regular" panose="00000500000000000000" pitchFamily="2" charset="-127"/>
              <a:ea typeface="나눔스퀘어 네오 Regular" panose="00000500000000000000" pitchFamily="2" charset="-127"/>
            </a:endParaRPr>
          </a:p>
        </p:txBody>
      </p:sp>
    </p:spTree>
    <p:extLst>
      <p:ext uri="{BB962C8B-B14F-4D97-AF65-F5344CB8AC3E}">
        <p14:creationId xmlns:p14="http://schemas.microsoft.com/office/powerpoint/2010/main" val="41571606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TextBox 13"/>
          <p:cNvSpPr txBox="1"/>
          <p:nvPr/>
        </p:nvSpPr>
        <p:spPr>
          <a:xfrm>
            <a:off x="0" y="163684"/>
            <a:ext cx="2214830" cy="461665"/>
          </a:xfrm>
          <a:prstGeom prst="rect">
            <a:avLst/>
          </a:prstGeom>
          <a:noFill/>
          <a:scene3d>
            <a:camera prst="obliqueTopRight"/>
            <a:lightRig rig="threePt" dir="t"/>
          </a:scene3d>
        </p:spPr>
        <p:txBody>
          <a:bodyPr wrap="square" rtlCol="0">
            <a:spAutoFit/>
          </a:bodyPr>
          <a:lstStyle/>
          <a:p>
            <a:pPr algn="ctr"/>
            <a:r>
              <a:rPr lang="en-US" altLang="ko-KR" sz="2400" dirty="0" smtClean="0">
                <a:solidFill>
                  <a:srgbClr val="00B050"/>
                </a:solidFill>
                <a:latin typeface="나눔스퀘어 네오 ExtraBold" panose="00000900000000000000" pitchFamily="2" charset="-127"/>
                <a:ea typeface="나눔스퀘어 네오 ExtraBold" panose="00000900000000000000" pitchFamily="2" charset="-127"/>
              </a:rPr>
              <a:t>01</a:t>
            </a:r>
            <a:r>
              <a:rPr lang="en-US" altLang="ko-KR" sz="2400" dirty="0" smtClean="0">
                <a:solidFill>
                  <a:srgbClr val="00B050"/>
                </a:solidFill>
                <a:latin typeface="나눔스퀘어 네오 Regular" panose="00000500000000000000" pitchFamily="2" charset="-127"/>
                <a:ea typeface="나눔스퀘어 네오 Regular" panose="00000500000000000000" pitchFamily="2" charset="-127"/>
              </a:rPr>
              <a:t> </a:t>
            </a:r>
            <a:r>
              <a:rPr lang="ko-KR" altLang="en-US" sz="2400" dirty="0" smtClean="0">
                <a:solidFill>
                  <a:srgbClr val="00B050"/>
                </a:solidFill>
                <a:latin typeface="나눔스퀘어 네오 Regular" panose="00000500000000000000" pitchFamily="2" charset="-127"/>
                <a:ea typeface="나눔스퀘어 네오 Regular" panose="00000500000000000000" pitchFamily="2" charset="-127"/>
              </a:rPr>
              <a:t>기획 배경</a:t>
            </a:r>
            <a:endParaRPr lang="ko-KR" altLang="en-US" sz="2400" dirty="0">
              <a:solidFill>
                <a:srgbClr val="00B050"/>
              </a:solidFill>
              <a:latin typeface="나눔스퀘어 네오 Regular" panose="00000500000000000000" pitchFamily="2" charset="-127"/>
              <a:ea typeface="나눔스퀘어 네오 Regular" panose="00000500000000000000" pitchFamily="2" charset="-127"/>
            </a:endParaRPr>
          </a:p>
        </p:txBody>
      </p:sp>
      <p:grpSp>
        <p:nvGrpSpPr>
          <p:cNvPr id="76" name="그룹 75"/>
          <p:cNvGrpSpPr/>
          <p:nvPr/>
        </p:nvGrpSpPr>
        <p:grpSpPr>
          <a:xfrm>
            <a:off x="1790846" y="1934087"/>
            <a:ext cx="3194367" cy="4379922"/>
            <a:chOff x="914402" y="2073354"/>
            <a:chExt cx="3011716" cy="4129482"/>
          </a:xfrm>
        </p:grpSpPr>
        <p:sp>
          <p:nvSpPr>
            <p:cNvPr id="61" name="모서리가 둥근 직사각형 60"/>
            <p:cNvSpPr/>
            <p:nvPr/>
          </p:nvSpPr>
          <p:spPr>
            <a:xfrm>
              <a:off x="914402" y="2073354"/>
              <a:ext cx="3011716" cy="4129482"/>
            </a:xfrm>
            <a:prstGeom prst="roundRect">
              <a:avLst>
                <a:gd name="adj" fmla="val 6891"/>
              </a:avLst>
            </a:prstGeom>
            <a:solidFill>
              <a:srgbClr val="4B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68" name="그룹 67"/>
            <p:cNvGrpSpPr/>
            <p:nvPr/>
          </p:nvGrpSpPr>
          <p:grpSpPr>
            <a:xfrm>
              <a:off x="990452" y="2187424"/>
              <a:ext cx="2935665" cy="666686"/>
              <a:chOff x="1071844" y="2219787"/>
              <a:chExt cx="2935665" cy="666686"/>
            </a:xfrm>
          </p:grpSpPr>
          <p:sp>
            <p:nvSpPr>
              <p:cNvPr id="66" name="TextBox 65"/>
              <p:cNvSpPr txBox="1"/>
              <p:nvPr/>
            </p:nvSpPr>
            <p:spPr>
              <a:xfrm>
                <a:off x="1095613" y="2219787"/>
                <a:ext cx="2911896" cy="377232"/>
              </a:xfrm>
              <a:prstGeom prst="rect">
                <a:avLst/>
              </a:prstGeom>
              <a:noFill/>
            </p:spPr>
            <p:txBody>
              <a:bodyPr wrap="square" rtlCol="0">
                <a:spAutoFit/>
              </a:bodyPr>
              <a:lstStyle/>
              <a:p>
                <a:r>
                  <a:rPr lang="ko-KR" altLang="en-US" sz="2000" spc="-150" dirty="0" err="1" smtClean="0">
                    <a:solidFill>
                      <a:schemeClr val="bg1"/>
                    </a:solidFill>
                    <a:latin typeface="나눔스퀘어 네오 Light" panose="00000400000000000000" pitchFamily="2" charset="-127"/>
                    <a:ea typeface="나눔스퀘어 네오 Light" panose="00000400000000000000" pitchFamily="2" charset="-127"/>
                  </a:rPr>
                  <a:t>가드닝</a:t>
                </a:r>
                <a:r>
                  <a:rPr lang="ko-KR" altLang="en-US" sz="2000" spc="-150" dirty="0" smtClean="0">
                    <a:solidFill>
                      <a:schemeClr val="bg1"/>
                    </a:solidFill>
                    <a:latin typeface="나눔스퀘어 네오 Light" panose="00000400000000000000" pitchFamily="2" charset="-127"/>
                    <a:ea typeface="나눔스퀘어 네오 Light" panose="00000400000000000000" pitchFamily="2" charset="-127"/>
                  </a:rPr>
                  <a:t> 일지 분석 결과</a:t>
                </a:r>
                <a:endParaRPr lang="ko-KR" altLang="en-US" sz="2000" spc="-150" dirty="0">
                  <a:solidFill>
                    <a:schemeClr val="bg1"/>
                  </a:solidFill>
                  <a:latin typeface="나눔스퀘어 네오 Light" panose="00000400000000000000" pitchFamily="2" charset="-127"/>
                  <a:ea typeface="나눔스퀘어 네오 Light" panose="00000400000000000000" pitchFamily="2" charset="-127"/>
                </a:endParaRPr>
              </a:p>
            </p:txBody>
          </p:sp>
          <p:sp>
            <p:nvSpPr>
              <p:cNvPr id="67" name="TextBox 66"/>
              <p:cNvSpPr txBox="1"/>
              <p:nvPr/>
            </p:nvSpPr>
            <p:spPr>
              <a:xfrm>
                <a:off x="1071844" y="2509241"/>
                <a:ext cx="2911896" cy="377232"/>
              </a:xfrm>
              <a:prstGeom prst="rect">
                <a:avLst/>
              </a:prstGeom>
              <a:noFill/>
            </p:spPr>
            <p:txBody>
              <a:bodyPr wrap="square" rtlCol="0">
                <a:spAutoFit/>
              </a:bodyPr>
              <a:lstStyle/>
              <a:p>
                <a:r>
                  <a:rPr lang="ko-KR" altLang="en-US" sz="2000" dirty="0" smtClean="0">
                    <a:solidFill>
                      <a:schemeClr val="bg1"/>
                    </a:solidFill>
                    <a:latin typeface="나눔스퀘어 네오 Bold" panose="00000800000000000000" pitchFamily="2" charset="-127"/>
                    <a:ea typeface="나눔스퀘어 네오 Bold" panose="00000800000000000000" pitchFamily="2" charset="-127"/>
                  </a:rPr>
                  <a:t>정서 언어 사용 횟수</a:t>
                </a:r>
                <a:endParaRPr lang="ko-KR" altLang="en-US" sz="2000" dirty="0">
                  <a:solidFill>
                    <a:schemeClr val="bg1"/>
                  </a:solidFill>
                  <a:latin typeface="나눔스퀘어 네오 Bold" panose="00000800000000000000" pitchFamily="2" charset="-127"/>
                  <a:ea typeface="나눔스퀘어 네오 Bold" panose="00000800000000000000" pitchFamily="2" charset="-127"/>
                </a:endParaRPr>
              </a:p>
            </p:txBody>
          </p:sp>
        </p:grpSp>
        <p:cxnSp>
          <p:nvCxnSpPr>
            <p:cNvPr id="70" name="직선 연결선 69"/>
            <p:cNvCxnSpPr/>
            <p:nvPr/>
          </p:nvCxnSpPr>
          <p:spPr>
            <a:xfrm>
              <a:off x="1107249" y="2913678"/>
              <a:ext cx="25974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5" name="그룹 74"/>
            <p:cNvGrpSpPr/>
            <p:nvPr/>
          </p:nvGrpSpPr>
          <p:grpSpPr>
            <a:xfrm>
              <a:off x="1245027" y="3006158"/>
              <a:ext cx="2402746" cy="3049910"/>
              <a:chOff x="1491434" y="3020842"/>
              <a:chExt cx="2402746" cy="3049910"/>
            </a:xfrm>
          </p:grpSpPr>
          <p:sp>
            <p:nvSpPr>
              <p:cNvPr id="57" name="모서리가 둥근 직사각형 56"/>
              <p:cNvSpPr/>
              <p:nvPr/>
            </p:nvSpPr>
            <p:spPr>
              <a:xfrm>
                <a:off x="1574643" y="5343518"/>
                <a:ext cx="409074" cy="380255"/>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58" name="모서리가 둥근 직사각형 57"/>
              <p:cNvSpPr/>
              <p:nvPr/>
            </p:nvSpPr>
            <p:spPr>
              <a:xfrm>
                <a:off x="2393632" y="4871903"/>
                <a:ext cx="380117" cy="859512"/>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59" name="모서리가 둥근 직사각형 58"/>
              <p:cNvSpPr/>
              <p:nvPr/>
            </p:nvSpPr>
            <p:spPr>
              <a:xfrm>
                <a:off x="3183664" y="3425258"/>
                <a:ext cx="382913" cy="2298175"/>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63" name="TextBox 62"/>
              <p:cNvSpPr txBox="1"/>
              <p:nvPr/>
            </p:nvSpPr>
            <p:spPr>
              <a:xfrm>
                <a:off x="1534993" y="4998991"/>
                <a:ext cx="825838" cy="347276"/>
              </a:xfrm>
              <a:prstGeom prst="rect">
                <a:avLst/>
              </a:prstGeom>
              <a:noFill/>
            </p:spPr>
            <p:txBody>
              <a:bodyPr wrap="square" rtlCol="0">
                <a:spAutoFit/>
              </a:bodyPr>
              <a:lstStyle/>
              <a:p>
                <a:r>
                  <a:rPr lang="en-US" altLang="ko-KR" dirty="0" smtClean="0">
                    <a:solidFill>
                      <a:schemeClr val="bg1">
                        <a:lumMod val="65000"/>
                      </a:schemeClr>
                    </a:solidFill>
                    <a:latin typeface="나눔스퀘어 네오 Light" panose="00000400000000000000" pitchFamily="2" charset="-127"/>
                    <a:ea typeface="나눔스퀘어 네오 Light" panose="00000400000000000000" pitchFamily="2" charset="-127"/>
                  </a:rPr>
                  <a:t>1</a:t>
                </a:r>
                <a:r>
                  <a:rPr lang="ko-KR" altLang="en-US" dirty="0" smtClean="0">
                    <a:solidFill>
                      <a:schemeClr val="bg1">
                        <a:lumMod val="65000"/>
                      </a:schemeClr>
                    </a:solidFill>
                    <a:latin typeface="나눔스퀘어 네오 Light" panose="00000400000000000000" pitchFamily="2" charset="-127"/>
                    <a:ea typeface="나눔스퀘어 네오 Light" panose="00000400000000000000" pitchFamily="2" charset="-127"/>
                  </a:rPr>
                  <a:t>회</a:t>
                </a:r>
                <a:endParaRPr lang="ko-KR" altLang="en-US" dirty="0">
                  <a:solidFill>
                    <a:schemeClr val="bg1">
                      <a:lumMod val="65000"/>
                    </a:schemeClr>
                  </a:solidFill>
                  <a:latin typeface="나눔스퀘어 네오 Light" panose="00000400000000000000" pitchFamily="2" charset="-127"/>
                  <a:ea typeface="나눔스퀘어 네오 Light" panose="00000400000000000000" pitchFamily="2" charset="-127"/>
                </a:endParaRPr>
              </a:p>
            </p:txBody>
          </p:sp>
          <p:sp>
            <p:nvSpPr>
              <p:cNvPr id="64" name="TextBox 63"/>
              <p:cNvSpPr txBox="1"/>
              <p:nvPr/>
            </p:nvSpPr>
            <p:spPr>
              <a:xfrm>
                <a:off x="2337145" y="4515470"/>
                <a:ext cx="825838" cy="348214"/>
              </a:xfrm>
              <a:prstGeom prst="rect">
                <a:avLst/>
              </a:prstGeom>
              <a:noFill/>
            </p:spPr>
            <p:txBody>
              <a:bodyPr wrap="square" rtlCol="0">
                <a:spAutoFit/>
              </a:bodyPr>
              <a:lstStyle/>
              <a:p>
                <a:r>
                  <a:rPr lang="en-US" altLang="ko-KR" dirty="0">
                    <a:solidFill>
                      <a:schemeClr val="bg1">
                        <a:lumMod val="65000"/>
                      </a:schemeClr>
                    </a:solidFill>
                    <a:latin typeface="나눔스퀘어 네오 Light" panose="00000400000000000000" pitchFamily="2" charset="-127"/>
                    <a:ea typeface="나눔스퀘어 네오 Light" panose="00000400000000000000" pitchFamily="2" charset="-127"/>
                  </a:rPr>
                  <a:t>3</a:t>
                </a:r>
                <a:r>
                  <a:rPr lang="ko-KR" altLang="en-US" dirty="0" smtClean="0">
                    <a:solidFill>
                      <a:schemeClr val="bg1">
                        <a:lumMod val="65000"/>
                      </a:schemeClr>
                    </a:solidFill>
                    <a:latin typeface="나눔스퀘어 네오 Light" panose="00000400000000000000" pitchFamily="2" charset="-127"/>
                    <a:ea typeface="나눔스퀘어 네오 Light" panose="00000400000000000000" pitchFamily="2" charset="-127"/>
                  </a:rPr>
                  <a:t>회</a:t>
                </a:r>
                <a:endParaRPr lang="ko-KR" altLang="en-US" dirty="0">
                  <a:solidFill>
                    <a:schemeClr val="bg1">
                      <a:lumMod val="65000"/>
                    </a:schemeClr>
                  </a:solidFill>
                  <a:latin typeface="나눔스퀘어 네오 Light" panose="00000400000000000000" pitchFamily="2" charset="-127"/>
                  <a:ea typeface="나눔스퀘어 네오 Light" panose="00000400000000000000" pitchFamily="2" charset="-127"/>
                </a:endParaRPr>
              </a:p>
            </p:txBody>
          </p:sp>
          <p:sp>
            <p:nvSpPr>
              <p:cNvPr id="65" name="TextBox 64"/>
              <p:cNvSpPr txBox="1"/>
              <p:nvPr/>
            </p:nvSpPr>
            <p:spPr>
              <a:xfrm>
                <a:off x="3051978" y="3020842"/>
                <a:ext cx="825838" cy="347276"/>
              </a:xfrm>
              <a:prstGeom prst="rect">
                <a:avLst/>
              </a:prstGeom>
              <a:noFill/>
            </p:spPr>
            <p:txBody>
              <a:bodyPr wrap="square" rtlCol="0">
                <a:spAutoFit/>
              </a:bodyPr>
              <a:lstStyle/>
              <a:p>
                <a:r>
                  <a:rPr lang="en-US" altLang="ko-KR" dirty="0" smtClean="0">
                    <a:solidFill>
                      <a:schemeClr val="bg1"/>
                    </a:solidFill>
                    <a:latin typeface="나눔스퀘어 네오 Bold" panose="00000800000000000000" pitchFamily="2" charset="-127"/>
                    <a:ea typeface="나눔스퀘어 네오 Bold" panose="00000800000000000000" pitchFamily="2" charset="-127"/>
                  </a:rPr>
                  <a:t>16</a:t>
                </a:r>
                <a:r>
                  <a:rPr lang="ko-KR" altLang="en-US" dirty="0" smtClean="0">
                    <a:solidFill>
                      <a:schemeClr val="bg1"/>
                    </a:solidFill>
                    <a:latin typeface="나눔스퀘어 네오 Bold" panose="00000800000000000000" pitchFamily="2" charset="-127"/>
                    <a:ea typeface="나눔스퀘어 네오 Bold" panose="00000800000000000000" pitchFamily="2" charset="-127"/>
                  </a:rPr>
                  <a:t>회</a:t>
                </a:r>
                <a:endParaRPr lang="ko-KR" altLang="en-US" dirty="0">
                  <a:solidFill>
                    <a:schemeClr val="bg1"/>
                  </a:solidFill>
                  <a:latin typeface="나눔스퀘어 네오 Bold" panose="00000800000000000000" pitchFamily="2" charset="-127"/>
                  <a:ea typeface="나눔스퀘어 네오 Bold" panose="00000800000000000000" pitchFamily="2" charset="-127"/>
                </a:endParaRPr>
              </a:p>
            </p:txBody>
          </p:sp>
          <p:sp>
            <p:nvSpPr>
              <p:cNvPr id="71" name="TextBox 70"/>
              <p:cNvSpPr txBox="1"/>
              <p:nvPr/>
            </p:nvSpPr>
            <p:spPr>
              <a:xfrm>
                <a:off x="1491434" y="5780573"/>
                <a:ext cx="810310" cy="290179"/>
              </a:xfrm>
              <a:prstGeom prst="rect">
                <a:avLst/>
              </a:prstGeom>
              <a:noFill/>
            </p:spPr>
            <p:txBody>
              <a:bodyPr wrap="square" rtlCol="0">
                <a:spAutoFit/>
              </a:bodyPr>
              <a:lstStyle/>
              <a:p>
                <a:r>
                  <a:rPr lang="en-US" altLang="ko-KR" sz="1400" dirty="0" smtClean="0">
                    <a:solidFill>
                      <a:schemeClr val="bg1"/>
                    </a:solidFill>
                    <a:latin typeface="나눔스퀘어 네오 Bold" panose="00000800000000000000" pitchFamily="2" charset="-127"/>
                    <a:ea typeface="나눔스퀘어 네오 Bold" panose="00000800000000000000" pitchFamily="2" charset="-127"/>
                  </a:rPr>
                  <a:t>1</a:t>
                </a:r>
                <a:r>
                  <a:rPr lang="ko-KR" altLang="en-US" sz="1400" dirty="0" smtClean="0">
                    <a:solidFill>
                      <a:schemeClr val="bg1"/>
                    </a:solidFill>
                    <a:latin typeface="나눔스퀘어 네오 Bold" panose="00000800000000000000" pitchFamily="2" charset="-127"/>
                    <a:ea typeface="나눔스퀘어 네오 Bold" panose="00000800000000000000" pitchFamily="2" charset="-127"/>
                  </a:rPr>
                  <a:t>개월</a:t>
                </a:r>
                <a:endParaRPr lang="ko-KR" altLang="en-US" sz="1400" dirty="0">
                  <a:solidFill>
                    <a:schemeClr val="bg1"/>
                  </a:solidFill>
                  <a:latin typeface="나눔스퀘어 네오 Bold" panose="00000800000000000000" pitchFamily="2" charset="-127"/>
                  <a:ea typeface="나눔스퀘어 네오 Bold" panose="00000800000000000000" pitchFamily="2" charset="-127"/>
                </a:endParaRPr>
              </a:p>
            </p:txBody>
          </p:sp>
          <p:sp>
            <p:nvSpPr>
              <p:cNvPr id="72" name="TextBox 71"/>
              <p:cNvSpPr txBox="1"/>
              <p:nvPr/>
            </p:nvSpPr>
            <p:spPr>
              <a:xfrm>
                <a:off x="2287652" y="5780573"/>
                <a:ext cx="810310" cy="290179"/>
              </a:xfrm>
              <a:prstGeom prst="rect">
                <a:avLst/>
              </a:prstGeom>
              <a:noFill/>
            </p:spPr>
            <p:txBody>
              <a:bodyPr wrap="square" rtlCol="0">
                <a:spAutoFit/>
              </a:bodyPr>
              <a:lstStyle/>
              <a:p>
                <a:r>
                  <a:rPr lang="en-US" altLang="ko-KR" sz="1400" dirty="0">
                    <a:solidFill>
                      <a:schemeClr val="bg1"/>
                    </a:solidFill>
                    <a:latin typeface="나눔스퀘어 네오 Bold" panose="00000800000000000000" pitchFamily="2" charset="-127"/>
                    <a:ea typeface="나눔스퀘어 네오 Bold" panose="00000800000000000000" pitchFamily="2" charset="-127"/>
                  </a:rPr>
                  <a:t>2</a:t>
                </a:r>
                <a:r>
                  <a:rPr lang="ko-KR" altLang="en-US" sz="1400" dirty="0" smtClean="0">
                    <a:solidFill>
                      <a:schemeClr val="bg1"/>
                    </a:solidFill>
                    <a:latin typeface="나눔스퀘어 네오 Bold" panose="00000800000000000000" pitchFamily="2" charset="-127"/>
                    <a:ea typeface="나눔스퀘어 네오 Bold" panose="00000800000000000000" pitchFamily="2" charset="-127"/>
                  </a:rPr>
                  <a:t>개월</a:t>
                </a:r>
                <a:endParaRPr lang="ko-KR" altLang="en-US" sz="1400" dirty="0">
                  <a:solidFill>
                    <a:schemeClr val="bg1"/>
                  </a:solidFill>
                  <a:latin typeface="나눔스퀘어 네오 Bold" panose="00000800000000000000" pitchFamily="2" charset="-127"/>
                  <a:ea typeface="나눔스퀘어 네오 Bold" panose="00000800000000000000" pitchFamily="2" charset="-127"/>
                </a:endParaRPr>
              </a:p>
            </p:txBody>
          </p:sp>
          <p:sp>
            <p:nvSpPr>
              <p:cNvPr id="73" name="TextBox 72"/>
              <p:cNvSpPr txBox="1"/>
              <p:nvPr/>
            </p:nvSpPr>
            <p:spPr>
              <a:xfrm>
                <a:off x="3083870" y="5780573"/>
                <a:ext cx="810310" cy="290179"/>
              </a:xfrm>
              <a:prstGeom prst="rect">
                <a:avLst/>
              </a:prstGeom>
              <a:noFill/>
            </p:spPr>
            <p:txBody>
              <a:bodyPr wrap="square" rtlCol="0">
                <a:spAutoFit/>
              </a:bodyPr>
              <a:lstStyle/>
              <a:p>
                <a:r>
                  <a:rPr lang="en-US" altLang="ko-KR" sz="1400" dirty="0" smtClean="0">
                    <a:solidFill>
                      <a:schemeClr val="bg1"/>
                    </a:solidFill>
                    <a:latin typeface="나눔스퀘어 네오 Bold" panose="00000800000000000000" pitchFamily="2" charset="-127"/>
                    <a:ea typeface="나눔스퀘어 네오 Bold" panose="00000800000000000000" pitchFamily="2" charset="-127"/>
                  </a:rPr>
                  <a:t>3</a:t>
                </a:r>
                <a:r>
                  <a:rPr lang="ko-KR" altLang="en-US" sz="1400" dirty="0" smtClean="0">
                    <a:solidFill>
                      <a:schemeClr val="bg1"/>
                    </a:solidFill>
                    <a:latin typeface="나눔스퀘어 네오 Bold" panose="00000800000000000000" pitchFamily="2" charset="-127"/>
                    <a:ea typeface="나눔스퀘어 네오 Bold" panose="00000800000000000000" pitchFamily="2" charset="-127"/>
                  </a:rPr>
                  <a:t>개월</a:t>
                </a:r>
                <a:endParaRPr lang="ko-KR" altLang="en-US" sz="1400" dirty="0">
                  <a:solidFill>
                    <a:schemeClr val="bg1"/>
                  </a:solidFill>
                  <a:latin typeface="나눔스퀘어 네오 Bold" panose="00000800000000000000" pitchFamily="2" charset="-127"/>
                  <a:ea typeface="나눔스퀘어 네오 Bold" panose="00000800000000000000" pitchFamily="2" charset="-127"/>
                </a:endParaRPr>
              </a:p>
            </p:txBody>
          </p:sp>
        </p:grpSp>
      </p:grpSp>
      <p:grpSp>
        <p:nvGrpSpPr>
          <p:cNvPr id="112" name="그룹 111"/>
          <p:cNvGrpSpPr/>
          <p:nvPr/>
        </p:nvGrpSpPr>
        <p:grpSpPr>
          <a:xfrm>
            <a:off x="5922257" y="1934087"/>
            <a:ext cx="5122159" cy="4379922"/>
            <a:chOff x="5973190" y="1754431"/>
            <a:chExt cx="5122159" cy="4379922"/>
          </a:xfrm>
        </p:grpSpPr>
        <p:grpSp>
          <p:nvGrpSpPr>
            <p:cNvPr id="78" name="그룹 77"/>
            <p:cNvGrpSpPr/>
            <p:nvPr/>
          </p:nvGrpSpPr>
          <p:grpSpPr>
            <a:xfrm>
              <a:off x="5973190" y="1754431"/>
              <a:ext cx="5122159" cy="4379922"/>
              <a:chOff x="914402" y="2073354"/>
              <a:chExt cx="3011716" cy="4129482"/>
            </a:xfrm>
          </p:grpSpPr>
          <p:sp>
            <p:nvSpPr>
              <p:cNvPr id="79" name="모서리가 둥근 직사각형 78"/>
              <p:cNvSpPr/>
              <p:nvPr/>
            </p:nvSpPr>
            <p:spPr>
              <a:xfrm>
                <a:off x="914402" y="2073354"/>
                <a:ext cx="3011716" cy="4129482"/>
              </a:xfrm>
              <a:prstGeom prst="roundRect">
                <a:avLst>
                  <a:gd name="adj" fmla="val 6891"/>
                </a:avLst>
              </a:prstGeom>
              <a:solidFill>
                <a:srgbClr val="4B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80" name="그룹 79"/>
              <p:cNvGrpSpPr/>
              <p:nvPr/>
            </p:nvGrpSpPr>
            <p:grpSpPr>
              <a:xfrm>
                <a:off x="1014221" y="2187424"/>
                <a:ext cx="2911896" cy="668038"/>
                <a:chOff x="1095613" y="2219787"/>
                <a:chExt cx="2911896" cy="668038"/>
              </a:xfrm>
            </p:grpSpPr>
            <p:sp>
              <p:nvSpPr>
                <p:cNvPr id="92" name="TextBox 91"/>
                <p:cNvSpPr txBox="1"/>
                <p:nvPr/>
              </p:nvSpPr>
              <p:spPr>
                <a:xfrm>
                  <a:off x="1095613" y="2219787"/>
                  <a:ext cx="2911896" cy="377232"/>
                </a:xfrm>
                <a:prstGeom prst="rect">
                  <a:avLst/>
                </a:prstGeom>
                <a:noFill/>
              </p:spPr>
              <p:txBody>
                <a:bodyPr wrap="square" rtlCol="0">
                  <a:spAutoFit/>
                </a:bodyPr>
                <a:lstStyle/>
                <a:p>
                  <a:r>
                    <a:rPr lang="ko-KR" altLang="en-US" sz="2000" spc="-150" dirty="0" err="1" smtClean="0">
                      <a:solidFill>
                        <a:schemeClr val="bg1"/>
                      </a:solidFill>
                      <a:latin typeface="나눔스퀘어 네오 Light" panose="00000400000000000000" pitchFamily="2" charset="-127"/>
                      <a:ea typeface="나눔스퀘어 네오 Light" panose="00000400000000000000" pitchFamily="2" charset="-127"/>
                    </a:rPr>
                    <a:t>가드닝</a:t>
                  </a:r>
                  <a:r>
                    <a:rPr lang="ko-KR" altLang="en-US" sz="2000" spc="-150" dirty="0" smtClean="0">
                      <a:solidFill>
                        <a:schemeClr val="bg1"/>
                      </a:solidFill>
                      <a:latin typeface="나눔스퀘어 네오 Light" panose="00000400000000000000" pitchFamily="2" charset="-127"/>
                      <a:ea typeface="나눔스퀘어 네오 Light" panose="00000400000000000000" pitchFamily="2" charset="-127"/>
                    </a:rPr>
                    <a:t> 일지 분석 결과</a:t>
                  </a:r>
                  <a:endParaRPr lang="ko-KR" altLang="en-US" sz="2000" spc="-150" dirty="0">
                    <a:solidFill>
                      <a:schemeClr val="bg1"/>
                    </a:solidFill>
                    <a:latin typeface="나눔스퀘어 네오 Light" panose="00000400000000000000" pitchFamily="2" charset="-127"/>
                    <a:ea typeface="나눔스퀘어 네오 Light" panose="00000400000000000000" pitchFamily="2" charset="-127"/>
                  </a:endParaRPr>
                </a:p>
              </p:txBody>
            </p:sp>
            <p:sp>
              <p:nvSpPr>
                <p:cNvPr id="93" name="TextBox 92"/>
                <p:cNvSpPr txBox="1"/>
                <p:nvPr/>
              </p:nvSpPr>
              <p:spPr>
                <a:xfrm>
                  <a:off x="1095613" y="2510593"/>
                  <a:ext cx="2911896" cy="377232"/>
                </a:xfrm>
                <a:prstGeom prst="rect">
                  <a:avLst/>
                </a:prstGeom>
                <a:noFill/>
              </p:spPr>
              <p:txBody>
                <a:bodyPr wrap="square" rtlCol="0">
                  <a:spAutoFit/>
                </a:bodyPr>
                <a:lstStyle/>
                <a:p>
                  <a:r>
                    <a:rPr lang="ko-KR" altLang="en-US" sz="2000" dirty="0" smtClean="0">
                      <a:solidFill>
                        <a:schemeClr val="bg1"/>
                      </a:solidFill>
                      <a:latin typeface="나눔스퀘어 네오 Bold" panose="00000800000000000000" pitchFamily="2" charset="-127"/>
                      <a:ea typeface="나눔스퀘어 네오 Bold" panose="00000800000000000000" pitchFamily="2" charset="-127"/>
                    </a:rPr>
                    <a:t>참여자의 감정 변화</a:t>
                  </a:r>
                  <a:endParaRPr lang="ko-KR" altLang="en-US" sz="2000" dirty="0">
                    <a:solidFill>
                      <a:schemeClr val="bg1"/>
                    </a:solidFill>
                    <a:latin typeface="나눔스퀘어 네오 Bold" panose="00000800000000000000" pitchFamily="2" charset="-127"/>
                    <a:ea typeface="나눔스퀘어 네오 Bold" panose="00000800000000000000" pitchFamily="2" charset="-127"/>
                  </a:endParaRPr>
                </a:p>
              </p:txBody>
            </p:sp>
          </p:grpSp>
          <p:cxnSp>
            <p:nvCxnSpPr>
              <p:cNvPr id="81" name="직선 연결선 80"/>
              <p:cNvCxnSpPr/>
              <p:nvPr/>
            </p:nvCxnSpPr>
            <p:spPr>
              <a:xfrm>
                <a:off x="1050288" y="2908948"/>
                <a:ext cx="25974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그룹 98"/>
            <p:cNvGrpSpPr/>
            <p:nvPr/>
          </p:nvGrpSpPr>
          <p:grpSpPr>
            <a:xfrm>
              <a:off x="6293825" y="3255038"/>
              <a:ext cx="2036190" cy="912400"/>
              <a:chOff x="6004874" y="2946332"/>
              <a:chExt cx="2424982" cy="1070726"/>
            </a:xfrm>
          </p:grpSpPr>
          <p:sp>
            <p:nvSpPr>
              <p:cNvPr id="98" name="모서리가 둥근 직사각형 97"/>
              <p:cNvSpPr/>
              <p:nvPr/>
            </p:nvSpPr>
            <p:spPr>
              <a:xfrm>
                <a:off x="6004874" y="2946332"/>
                <a:ext cx="2424982" cy="1070726"/>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97" name="TextBox 96"/>
              <p:cNvSpPr txBox="1"/>
              <p:nvPr/>
            </p:nvSpPr>
            <p:spPr>
              <a:xfrm>
                <a:off x="6226026" y="3182176"/>
                <a:ext cx="1989055" cy="584775"/>
              </a:xfrm>
              <a:prstGeom prst="rect">
                <a:avLst/>
              </a:prstGeom>
              <a:noFill/>
            </p:spPr>
            <p:txBody>
              <a:bodyPr wrap="square" rtlCol="0">
                <a:spAutoFit/>
              </a:bodyPr>
              <a:lstStyle/>
              <a:p>
                <a:pPr algn="ctr"/>
                <a:r>
                  <a:rPr lang="ko-KR" altLang="en-US" sz="1600" dirty="0" smtClean="0">
                    <a:solidFill>
                      <a:schemeClr val="bg1"/>
                    </a:solidFill>
                    <a:latin typeface="나눔스퀘어 네오 Light" panose="00000400000000000000" pitchFamily="2" charset="-127"/>
                    <a:ea typeface="나눔스퀘어 네오 Light" panose="00000400000000000000" pitchFamily="2" charset="-127"/>
                  </a:rPr>
                  <a:t>반려자</a:t>
                </a:r>
                <a:r>
                  <a:rPr lang="en-US" altLang="ko-KR" sz="1600" dirty="0" smtClean="0">
                    <a:solidFill>
                      <a:schemeClr val="bg1"/>
                    </a:solidFill>
                    <a:latin typeface="나눔스퀘어 네오 Light" panose="00000400000000000000" pitchFamily="2" charset="-127"/>
                    <a:ea typeface="나눔스퀘어 네오 Light" panose="00000400000000000000" pitchFamily="2" charset="-127"/>
                  </a:rPr>
                  <a:t>, </a:t>
                </a:r>
                <a:r>
                  <a:rPr lang="ko-KR" altLang="en-US" sz="1600" dirty="0" smtClean="0">
                    <a:solidFill>
                      <a:schemeClr val="bg1"/>
                    </a:solidFill>
                    <a:latin typeface="나눔스퀘어 네오 Light" panose="00000400000000000000" pitchFamily="2" charset="-127"/>
                    <a:ea typeface="나눔스퀘어 네오 Light" panose="00000400000000000000" pitchFamily="2" charset="-127"/>
                  </a:rPr>
                  <a:t>친구로서</a:t>
                </a:r>
                <a:endParaRPr lang="en-US" altLang="ko-KR" sz="1600" dirty="0" smtClean="0">
                  <a:solidFill>
                    <a:schemeClr val="bg1"/>
                  </a:solidFill>
                  <a:latin typeface="나눔스퀘어 네오 Light" panose="00000400000000000000" pitchFamily="2" charset="-127"/>
                  <a:ea typeface="나눔스퀘어 네오 Light" panose="00000400000000000000" pitchFamily="2" charset="-127"/>
                </a:endParaRPr>
              </a:p>
              <a:p>
                <a:pPr algn="ctr"/>
                <a:r>
                  <a:rPr lang="ko-KR" altLang="en-US" sz="1600" dirty="0" smtClean="0">
                    <a:solidFill>
                      <a:schemeClr val="bg1"/>
                    </a:solidFill>
                    <a:latin typeface="나눔스퀘어 네오 Light" panose="00000400000000000000" pitchFamily="2" charset="-127"/>
                    <a:ea typeface="나눔스퀘어 네오 Light" panose="00000400000000000000" pitchFamily="2" charset="-127"/>
                  </a:rPr>
                  <a:t>관계 의식</a:t>
                </a:r>
                <a:endParaRPr lang="ko-KR" altLang="en-US" sz="1600" dirty="0">
                  <a:solidFill>
                    <a:schemeClr val="bg1"/>
                  </a:solidFill>
                  <a:latin typeface="나눔스퀘어 네오 Light" panose="00000400000000000000" pitchFamily="2" charset="-127"/>
                  <a:ea typeface="나눔스퀘어 네오 Light" panose="00000400000000000000" pitchFamily="2" charset="-127"/>
                </a:endParaRPr>
              </a:p>
            </p:txBody>
          </p:sp>
        </p:grpSp>
        <p:grpSp>
          <p:nvGrpSpPr>
            <p:cNvPr id="100" name="그룹 99"/>
            <p:cNvGrpSpPr/>
            <p:nvPr/>
          </p:nvGrpSpPr>
          <p:grpSpPr>
            <a:xfrm>
              <a:off x="8643027" y="3255038"/>
              <a:ext cx="2036190" cy="912400"/>
              <a:chOff x="6004874" y="2946332"/>
              <a:chExt cx="2424982" cy="1070726"/>
            </a:xfrm>
          </p:grpSpPr>
          <p:sp>
            <p:nvSpPr>
              <p:cNvPr id="101" name="모서리가 둥근 직사각형 100"/>
              <p:cNvSpPr/>
              <p:nvPr/>
            </p:nvSpPr>
            <p:spPr>
              <a:xfrm>
                <a:off x="6004874" y="2946332"/>
                <a:ext cx="2424982" cy="1070726"/>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02" name="TextBox 101"/>
              <p:cNvSpPr txBox="1"/>
              <p:nvPr/>
            </p:nvSpPr>
            <p:spPr>
              <a:xfrm>
                <a:off x="6226026" y="3182176"/>
                <a:ext cx="1989055" cy="686249"/>
              </a:xfrm>
              <a:prstGeom prst="rect">
                <a:avLst/>
              </a:prstGeom>
              <a:noFill/>
            </p:spPr>
            <p:txBody>
              <a:bodyPr wrap="square" rtlCol="0">
                <a:spAutoFit/>
              </a:bodyPr>
              <a:lstStyle/>
              <a:p>
                <a:pPr algn="ctr"/>
                <a:r>
                  <a:rPr lang="ko-KR" altLang="en-US" sz="1600" dirty="0" smtClean="0">
                    <a:solidFill>
                      <a:schemeClr val="bg1"/>
                    </a:solidFill>
                    <a:latin typeface="나눔스퀘어 네오 Light" panose="00000400000000000000" pitchFamily="2" charset="-127"/>
                    <a:ea typeface="나눔스퀘어 네오 Light" panose="00000400000000000000" pitchFamily="2" charset="-127"/>
                  </a:rPr>
                  <a:t>마음의 안정</a:t>
                </a:r>
                <a:r>
                  <a:rPr lang="en-US" altLang="ko-KR" sz="1600" dirty="0" smtClean="0">
                    <a:solidFill>
                      <a:schemeClr val="bg1"/>
                    </a:solidFill>
                    <a:latin typeface="나눔스퀘어 네오 Light" panose="00000400000000000000" pitchFamily="2" charset="-127"/>
                    <a:ea typeface="나눔스퀘어 네오 Light" panose="00000400000000000000" pitchFamily="2" charset="-127"/>
                  </a:rPr>
                  <a:t>,</a:t>
                </a:r>
                <a:endParaRPr lang="en-US" altLang="ko-KR" sz="1600" dirty="0">
                  <a:solidFill>
                    <a:schemeClr val="bg1"/>
                  </a:solidFill>
                  <a:latin typeface="나눔스퀘어 네오 Light" panose="00000400000000000000" pitchFamily="2" charset="-127"/>
                  <a:ea typeface="나눔스퀘어 네오 Light" panose="00000400000000000000" pitchFamily="2" charset="-127"/>
                </a:endParaRPr>
              </a:p>
              <a:p>
                <a:pPr algn="ctr"/>
                <a:r>
                  <a:rPr lang="ko-KR" altLang="en-US" sz="1600" dirty="0" smtClean="0">
                    <a:solidFill>
                      <a:schemeClr val="bg1"/>
                    </a:solidFill>
                    <a:latin typeface="나눔스퀘어 네오 Light" panose="00000400000000000000" pitchFamily="2" charset="-127"/>
                    <a:ea typeface="나눔스퀘어 네오 Light" panose="00000400000000000000" pitchFamily="2" charset="-127"/>
                  </a:rPr>
                  <a:t>기쁨</a:t>
                </a:r>
                <a:r>
                  <a:rPr lang="en-US" altLang="ko-KR" sz="1600" dirty="0" smtClean="0">
                    <a:solidFill>
                      <a:schemeClr val="bg1"/>
                    </a:solidFill>
                    <a:latin typeface="나눔스퀘어 네오 Light" panose="00000400000000000000" pitchFamily="2" charset="-127"/>
                    <a:ea typeface="나눔스퀘어 네오 Light" panose="00000400000000000000" pitchFamily="2" charset="-127"/>
                  </a:rPr>
                  <a:t>, </a:t>
                </a:r>
                <a:r>
                  <a:rPr lang="ko-KR" altLang="en-US" sz="1600" dirty="0" smtClean="0">
                    <a:solidFill>
                      <a:schemeClr val="bg1"/>
                    </a:solidFill>
                    <a:latin typeface="나눔스퀘어 네오 Light" panose="00000400000000000000" pitchFamily="2" charset="-127"/>
                    <a:ea typeface="나눔스퀘어 네오 Light" panose="00000400000000000000" pitchFamily="2" charset="-127"/>
                  </a:rPr>
                  <a:t>고마움</a:t>
                </a:r>
                <a:endParaRPr lang="en-US" altLang="ko-KR" sz="1600" dirty="0" smtClean="0">
                  <a:solidFill>
                    <a:schemeClr val="bg1"/>
                  </a:solidFill>
                  <a:latin typeface="나눔스퀘어 네오 Light" panose="00000400000000000000" pitchFamily="2" charset="-127"/>
                  <a:ea typeface="나눔스퀘어 네오 Light" panose="00000400000000000000" pitchFamily="2" charset="-127"/>
                </a:endParaRPr>
              </a:p>
            </p:txBody>
          </p:sp>
        </p:grpSp>
        <p:sp>
          <p:nvSpPr>
            <p:cNvPr id="103" name="TextBox 102"/>
            <p:cNvSpPr txBox="1"/>
            <p:nvPr/>
          </p:nvSpPr>
          <p:spPr>
            <a:xfrm>
              <a:off x="6136459" y="2816965"/>
              <a:ext cx="2158106" cy="369332"/>
            </a:xfrm>
            <a:prstGeom prst="rect">
              <a:avLst/>
            </a:prstGeom>
            <a:noFill/>
          </p:spPr>
          <p:txBody>
            <a:bodyPr wrap="square" rtlCol="0">
              <a:spAutoFit/>
            </a:bodyPr>
            <a:lstStyle/>
            <a:p>
              <a:r>
                <a:rPr lang="ko-KR" altLang="en-US" dirty="0" smtClean="0">
                  <a:solidFill>
                    <a:schemeClr val="bg2">
                      <a:lumMod val="75000"/>
                    </a:schemeClr>
                  </a:solidFill>
                  <a:latin typeface="나눔스퀘어 네오 Bold" panose="00000800000000000000" pitchFamily="2" charset="-127"/>
                  <a:ea typeface="나눔스퀘어 네오 Bold" panose="00000800000000000000" pitchFamily="2" charset="-127"/>
                </a:rPr>
                <a:t>증가한 항목</a:t>
              </a:r>
              <a:endParaRPr lang="ko-KR" altLang="en-US" dirty="0">
                <a:solidFill>
                  <a:schemeClr val="bg2">
                    <a:lumMod val="75000"/>
                  </a:schemeClr>
                </a:solidFill>
                <a:latin typeface="나눔스퀘어 네오 Bold" panose="00000800000000000000" pitchFamily="2" charset="-127"/>
                <a:ea typeface="나눔스퀘어 네오 Bold" panose="00000800000000000000" pitchFamily="2" charset="-127"/>
              </a:endParaRPr>
            </a:p>
          </p:txBody>
        </p:sp>
        <p:grpSp>
          <p:nvGrpSpPr>
            <p:cNvPr id="104" name="그룹 103"/>
            <p:cNvGrpSpPr/>
            <p:nvPr/>
          </p:nvGrpSpPr>
          <p:grpSpPr>
            <a:xfrm>
              <a:off x="6293825" y="4782592"/>
              <a:ext cx="2036190" cy="912400"/>
              <a:chOff x="6004874" y="2946332"/>
              <a:chExt cx="2424982" cy="1070726"/>
            </a:xfrm>
          </p:grpSpPr>
          <p:sp>
            <p:nvSpPr>
              <p:cNvPr id="105" name="모서리가 둥근 직사각형 104"/>
              <p:cNvSpPr/>
              <p:nvPr/>
            </p:nvSpPr>
            <p:spPr>
              <a:xfrm>
                <a:off x="6004874" y="2946332"/>
                <a:ext cx="2424982" cy="1070726"/>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06" name="TextBox 105"/>
              <p:cNvSpPr txBox="1"/>
              <p:nvPr/>
            </p:nvSpPr>
            <p:spPr>
              <a:xfrm>
                <a:off x="6193698" y="3292799"/>
                <a:ext cx="1989055" cy="397302"/>
              </a:xfrm>
              <a:prstGeom prst="rect">
                <a:avLst/>
              </a:prstGeom>
              <a:noFill/>
            </p:spPr>
            <p:txBody>
              <a:bodyPr wrap="square" rtlCol="0">
                <a:spAutoFit/>
              </a:bodyPr>
              <a:lstStyle/>
              <a:p>
                <a:pPr algn="ctr"/>
                <a:r>
                  <a:rPr lang="ko-KR" altLang="en-US" sz="1600" dirty="0" err="1" smtClean="0">
                    <a:solidFill>
                      <a:schemeClr val="bg1"/>
                    </a:solidFill>
                    <a:latin typeface="나눔스퀘어 네오 Light" panose="00000400000000000000" pitchFamily="2" charset="-127"/>
                    <a:ea typeface="나눔스퀘어 네오 Light" panose="00000400000000000000" pitchFamily="2" charset="-127"/>
                  </a:rPr>
                  <a:t>우울감</a:t>
                </a:r>
                <a:endParaRPr lang="ko-KR" altLang="en-US" sz="1600" dirty="0">
                  <a:solidFill>
                    <a:schemeClr val="bg1"/>
                  </a:solidFill>
                  <a:latin typeface="나눔스퀘어 네오 Light" panose="00000400000000000000" pitchFamily="2" charset="-127"/>
                  <a:ea typeface="나눔스퀘어 네오 Light" panose="00000400000000000000" pitchFamily="2" charset="-127"/>
                </a:endParaRPr>
              </a:p>
            </p:txBody>
          </p:sp>
        </p:grpSp>
        <p:sp>
          <p:nvSpPr>
            <p:cNvPr id="110" name="TextBox 109"/>
            <p:cNvSpPr txBox="1"/>
            <p:nvPr/>
          </p:nvSpPr>
          <p:spPr>
            <a:xfrm>
              <a:off x="6136459" y="4344519"/>
              <a:ext cx="2158106" cy="369332"/>
            </a:xfrm>
            <a:prstGeom prst="rect">
              <a:avLst/>
            </a:prstGeom>
            <a:noFill/>
          </p:spPr>
          <p:txBody>
            <a:bodyPr wrap="square" rtlCol="0">
              <a:spAutoFit/>
            </a:bodyPr>
            <a:lstStyle/>
            <a:p>
              <a:r>
                <a:rPr lang="ko-KR" altLang="en-US" dirty="0" smtClean="0">
                  <a:solidFill>
                    <a:schemeClr val="bg2">
                      <a:lumMod val="75000"/>
                    </a:schemeClr>
                  </a:solidFill>
                  <a:latin typeface="나눔스퀘어 네오 Bold" panose="00000800000000000000" pitchFamily="2" charset="-127"/>
                  <a:ea typeface="나눔스퀘어 네오 Bold" panose="00000800000000000000" pitchFamily="2" charset="-127"/>
                </a:rPr>
                <a:t>감소한 항목</a:t>
              </a:r>
              <a:endParaRPr lang="ko-KR" altLang="en-US" dirty="0">
                <a:solidFill>
                  <a:schemeClr val="bg2">
                    <a:lumMod val="75000"/>
                  </a:schemeClr>
                </a:solidFill>
                <a:latin typeface="나눔스퀘어 네오 Bold" panose="00000800000000000000" pitchFamily="2" charset="-127"/>
                <a:ea typeface="나눔스퀘어 네오 Bold" panose="00000800000000000000" pitchFamily="2" charset="-127"/>
              </a:endParaRPr>
            </a:p>
          </p:txBody>
        </p:sp>
      </p:grpSp>
      <p:sp>
        <p:nvSpPr>
          <p:cNvPr id="111" name="TextBox 110"/>
          <p:cNvSpPr txBox="1"/>
          <p:nvPr/>
        </p:nvSpPr>
        <p:spPr>
          <a:xfrm>
            <a:off x="7428934" y="94985"/>
            <a:ext cx="4703975" cy="646331"/>
          </a:xfrm>
          <a:prstGeom prst="rect">
            <a:avLst/>
          </a:prstGeom>
          <a:noFill/>
        </p:spPr>
        <p:txBody>
          <a:bodyPr wrap="square" rtlCol="0">
            <a:spAutoFit/>
          </a:bodyPr>
          <a:lstStyle/>
          <a:p>
            <a:pPr algn="r"/>
            <a:r>
              <a:rPr lang="ko-KR" altLang="en-US" sz="1200" dirty="0" err="1">
                <a:solidFill>
                  <a:schemeClr val="bg2">
                    <a:lumMod val="75000"/>
                  </a:schemeClr>
                </a:solidFill>
                <a:latin typeface="나눔스퀘어 네오 Light" panose="00000400000000000000" pitchFamily="2" charset="-127"/>
                <a:ea typeface="나눔스퀘어 네오 Light" panose="00000400000000000000" pitchFamily="2" charset="-127"/>
              </a:rPr>
              <a:t>가드닝</a:t>
            </a:r>
            <a:r>
              <a:rPr lang="ko-KR" altLang="en-US" sz="1200" dirty="0">
                <a:solidFill>
                  <a:schemeClr val="bg2">
                    <a:lumMod val="75000"/>
                  </a:schemeClr>
                </a:solidFill>
                <a:latin typeface="나눔스퀘어 네오 Light" panose="00000400000000000000" pitchFamily="2" charset="-127"/>
                <a:ea typeface="나눔스퀘어 네오 Light" panose="00000400000000000000" pitchFamily="2" charset="-127"/>
              </a:rPr>
              <a:t> 일지 분석을 통한 </a:t>
            </a:r>
            <a:r>
              <a:rPr lang="ko-KR" altLang="en-US" sz="1200" dirty="0" err="1">
                <a:solidFill>
                  <a:schemeClr val="bg2">
                    <a:lumMod val="75000"/>
                  </a:schemeClr>
                </a:solidFill>
                <a:latin typeface="나눔스퀘어 네오 Light" panose="00000400000000000000" pitchFamily="2" charset="-127"/>
                <a:ea typeface="나눔스퀘어 네오 Light" panose="00000400000000000000" pitchFamily="2" charset="-127"/>
              </a:rPr>
              <a:t>반려식물이</a:t>
            </a:r>
            <a:r>
              <a:rPr lang="ko-KR" altLang="en-US" sz="1200" dirty="0">
                <a:solidFill>
                  <a:schemeClr val="bg2">
                    <a:lumMod val="75000"/>
                  </a:schemeClr>
                </a:solidFill>
                <a:latin typeface="나눔스퀘어 네오 Light" panose="00000400000000000000" pitchFamily="2" charset="-127"/>
                <a:ea typeface="나눔스퀘어 네오 Light" panose="00000400000000000000" pitchFamily="2" charset="-127"/>
              </a:rPr>
              <a:t> </a:t>
            </a:r>
            <a:r>
              <a:rPr lang="ko-KR" altLang="en-US" sz="1200" dirty="0" err="1">
                <a:solidFill>
                  <a:schemeClr val="bg2">
                    <a:lumMod val="75000"/>
                  </a:schemeClr>
                </a:solidFill>
                <a:latin typeface="나눔스퀘어 네오 Light" panose="00000400000000000000" pitchFamily="2" charset="-127"/>
                <a:ea typeface="나눔스퀘어 네오 Light" panose="00000400000000000000" pitchFamily="2" charset="-127"/>
              </a:rPr>
              <a:t>정서면에</a:t>
            </a:r>
            <a:r>
              <a:rPr lang="ko-KR" altLang="en-US" sz="1200" dirty="0">
                <a:solidFill>
                  <a:schemeClr val="bg2">
                    <a:lumMod val="75000"/>
                  </a:schemeClr>
                </a:solidFill>
                <a:latin typeface="나눔스퀘어 네오 Light" panose="00000400000000000000" pitchFamily="2" charset="-127"/>
                <a:ea typeface="나눔스퀘어 네오 Light" panose="00000400000000000000" pitchFamily="2" charset="-127"/>
              </a:rPr>
              <a:t> 미치는 </a:t>
            </a:r>
            <a:r>
              <a:rPr lang="ko-KR" altLang="en-US" sz="1200" dirty="0" smtClean="0">
                <a:solidFill>
                  <a:schemeClr val="bg2">
                    <a:lumMod val="75000"/>
                  </a:schemeClr>
                </a:solidFill>
                <a:latin typeface="나눔스퀘어 네오 Light" panose="00000400000000000000" pitchFamily="2" charset="-127"/>
                <a:ea typeface="나눔스퀘어 네오 Light" panose="00000400000000000000" pitchFamily="2" charset="-127"/>
              </a:rPr>
              <a:t>효과</a:t>
            </a:r>
            <a:endParaRPr lang="en-US" altLang="ko-KR" sz="1200" dirty="0" smtClean="0">
              <a:solidFill>
                <a:schemeClr val="bg2">
                  <a:lumMod val="75000"/>
                </a:schemeClr>
              </a:solidFill>
              <a:latin typeface="나눔스퀘어 네오 Light" panose="00000400000000000000" pitchFamily="2" charset="-127"/>
              <a:ea typeface="나눔스퀘어 네오 Light" panose="00000400000000000000" pitchFamily="2" charset="-127"/>
            </a:endParaRPr>
          </a:p>
          <a:p>
            <a:pPr algn="r"/>
            <a:r>
              <a:rPr lang="pt-BR" altLang="ko-KR" sz="1200" dirty="0">
                <a:solidFill>
                  <a:schemeClr val="bg2">
                    <a:lumMod val="75000"/>
                  </a:schemeClr>
                </a:solidFill>
                <a:latin typeface="나눔스퀘어 네오 Light" panose="00000400000000000000" pitchFamily="2" charset="-127"/>
                <a:ea typeface="나눔스퀘어 네오 Light" panose="00000400000000000000" pitchFamily="2" charset="-127"/>
              </a:rPr>
              <a:t>2018, vol.27, no.9, pp. 789-796 (8 pages</a:t>
            </a:r>
            <a:r>
              <a:rPr lang="pt-BR" altLang="ko-KR" sz="1200" dirty="0" smtClean="0">
                <a:solidFill>
                  <a:schemeClr val="bg2">
                    <a:lumMod val="75000"/>
                  </a:schemeClr>
                </a:solidFill>
                <a:latin typeface="나눔스퀘어 네오 Light" panose="00000400000000000000" pitchFamily="2" charset="-127"/>
                <a:ea typeface="나눔스퀘어 네오 Light" panose="00000400000000000000" pitchFamily="2" charset="-127"/>
              </a:rPr>
              <a:t>)</a:t>
            </a:r>
          </a:p>
          <a:p>
            <a:pPr algn="r"/>
            <a:r>
              <a:rPr lang="ko-KR" altLang="en-US" sz="1200" dirty="0">
                <a:solidFill>
                  <a:schemeClr val="bg2">
                    <a:lumMod val="75000"/>
                  </a:schemeClr>
                </a:solidFill>
                <a:latin typeface="나눔스퀘어 네오 Light" panose="00000400000000000000" pitchFamily="2" charset="-127"/>
                <a:ea typeface="나눔스퀘어 네오 Light" panose="00000400000000000000" pitchFamily="2" charset="-127"/>
              </a:rPr>
              <a:t>한국환경과학회</a:t>
            </a:r>
            <a:r>
              <a:rPr lang="ko-KR" altLang="en-US" sz="1200" dirty="0" smtClean="0">
                <a:solidFill>
                  <a:schemeClr val="bg2">
                    <a:lumMod val="75000"/>
                  </a:schemeClr>
                </a:solidFill>
                <a:latin typeface="나눔스퀘어 네오 Light" panose="00000400000000000000" pitchFamily="2" charset="-127"/>
                <a:ea typeface="나눔스퀘어 네오 Light" panose="00000400000000000000" pitchFamily="2" charset="-127"/>
              </a:rPr>
              <a:t> </a:t>
            </a:r>
            <a:endParaRPr lang="ko-KR" altLang="en-US" sz="1200" dirty="0">
              <a:solidFill>
                <a:schemeClr val="bg2">
                  <a:lumMod val="75000"/>
                </a:schemeClr>
              </a:solidFill>
              <a:latin typeface="나눔스퀘어 네오 Light" panose="00000400000000000000" pitchFamily="2" charset="-127"/>
              <a:ea typeface="나눔스퀘어 네오 Light" panose="00000400000000000000" pitchFamily="2" charset="-127"/>
            </a:endParaRPr>
          </a:p>
        </p:txBody>
      </p:sp>
      <p:grpSp>
        <p:nvGrpSpPr>
          <p:cNvPr id="119" name="그룹 118"/>
          <p:cNvGrpSpPr/>
          <p:nvPr/>
        </p:nvGrpSpPr>
        <p:grpSpPr>
          <a:xfrm>
            <a:off x="2571248" y="941581"/>
            <a:ext cx="7104014" cy="604893"/>
            <a:chOff x="2574069" y="1044798"/>
            <a:chExt cx="7104014" cy="604893"/>
          </a:xfrm>
        </p:grpSpPr>
        <p:sp>
          <p:nvSpPr>
            <p:cNvPr id="113" name="TextBox 112"/>
            <p:cNvSpPr txBox="1"/>
            <p:nvPr/>
          </p:nvSpPr>
          <p:spPr>
            <a:xfrm>
              <a:off x="2574069" y="1044798"/>
              <a:ext cx="7104014" cy="461665"/>
            </a:xfrm>
            <a:prstGeom prst="rect">
              <a:avLst/>
            </a:prstGeom>
            <a:noFill/>
          </p:spPr>
          <p:txBody>
            <a:bodyPr wrap="square" rtlCol="0">
              <a:spAutoFit/>
            </a:bodyPr>
            <a:lstStyle/>
            <a:p>
              <a:pPr algn="ctr"/>
              <a:r>
                <a:rPr lang="ko-KR" altLang="en-US" sz="2400" dirty="0" smtClean="0">
                  <a:latin typeface="나눔스퀘어 네오 Bold" panose="00000800000000000000" pitchFamily="2" charset="-127"/>
                  <a:ea typeface="나눔스퀘어 네오 Bold" panose="00000800000000000000" pitchFamily="2" charset="-127"/>
                </a:rPr>
                <a:t>애정</a:t>
              </a:r>
              <a:r>
                <a:rPr lang="ko-KR" altLang="en-US" sz="2400" dirty="0" smtClean="0">
                  <a:latin typeface="나눔스퀘어 네오 Light" panose="00000400000000000000" pitchFamily="2" charset="-127"/>
                  <a:ea typeface="나눔스퀘어 네오 Light" panose="00000400000000000000" pitchFamily="2" charset="-127"/>
                </a:rPr>
                <a:t>과 </a:t>
              </a:r>
              <a:r>
                <a:rPr lang="ko-KR" altLang="en-US" sz="2400" dirty="0" smtClean="0">
                  <a:latin typeface="나눔스퀘어 네오 Bold" panose="00000800000000000000" pitchFamily="2" charset="-127"/>
                  <a:ea typeface="나눔스퀘어 네오 Bold" panose="00000800000000000000" pitchFamily="2" charset="-127"/>
                </a:rPr>
                <a:t>교감</a:t>
              </a:r>
              <a:r>
                <a:rPr lang="ko-KR" altLang="en-US" sz="2400" dirty="0" smtClean="0">
                  <a:latin typeface="나눔스퀘어 네오 Light" panose="00000400000000000000" pitchFamily="2" charset="-127"/>
                  <a:ea typeface="나눔스퀘어 네오 Light" panose="00000400000000000000" pitchFamily="2" charset="-127"/>
                </a:rPr>
                <a:t>을 나누는 존재</a:t>
              </a:r>
              <a:r>
                <a:rPr lang="en-US" altLang="ko-KR" sz="2400" dirty="0" smtClean="0">
                  <a:latin typeface="나눔스퀘어 네오 Light" panose="00000400000000000000" pitchFamily="2" charset="-127"/>
                  <a:ea typeface="나눔스퀘어 네오 Light" panose="00000400000000000000" pitchFamily="2" charset="-127"/>
                </a:rPr>
                <a:t>, </a:t>
              </a:r>
              <a:r>
                <a:rPr lang="ko-KR" altLang="en-US" sz="2400" dirty="0" smtClean="0">
                  <a:latin typeface="나눔스퀘어 네오 Light" panose="00000400000000000000" pitchFamily="2" charset="-127"/>
                  <a:ea typeface="나눔스퀘어 네오 Light" panose="00000400000000000000" pitchFamily="2" charset="-127"/>
                </a:rPr>
                <a:t>정서적인 안정감</a:t>
              </a:r>
              <a:endParaRPr lang="en-US" altLang="ko-KR" sz="2400" dirty="0" smtClean="0">
                <a:latin typeface="나눔스퀘어 네오 Light" panose="00000400000000000000" pitchFamily="2" charset="-127"/>
                <a:ea typeface="나눔스퀘어 네오 Light" panose="00000400000000000000" pitchFamily="2" charset="-127"/>
              </a:endParaRPr>
            </a:p>
          </p:txBody>
        </p:sp>
        <p:cxnSp>
          <p:nvCxnSpPr>
            <p:cNvPr id="116" name="직선 연결선 115"/>
            <p:cNvCxnSpPr/>
            <p:nvPr/>
          </p:nvCxnSpPr>
          <p:spPr>
            <a:xfrm>
              <a:off x="3290773" y="1649691"/>
              <a:ext cx="5755888"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0" name="이등변 삼각형 119"/>
          <p:cNvSpPr/>
          <p:nvPr/>
        </p:nvSpPr>
        <p:spPr>
          <a:xfrm>
            <a:off x="7428934" y="3053352"/>
            <a:ext cx="276600" cy="23844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p:cNvSpPr/>
          <p:nvPr/>
        </p:nvSpPr>
        <p:spPr>
          <a:xfrm rot="10800000">
            <a:off x="7428934" y="4589617"/>
            <a:ext cx="276600" cy="238448"/>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289784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1977</TotalTime>
  <Words>566</Words>
  <Application>Microsoft Office PowerPoint</Application>
  <PresentationFormat>와이드스크린</PresentationFormat>
  <Paragraphs>194</Paragraphs>
  <Slides>29</Slides>
  <Notes>5</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29</vt:i4>
      </vt:variant>
    </vt:vector>
  </HeadingPairs>
  <TitlesOfParts>
    <vt:vector size="42" baseType="lpstr">
      <vt:lpstr>나눔스퀘어 네오 Regular</vt:lpstr>
      <vt:lpstr>Pretendard SemiBold</vt:lpstr>
      <vt:lpstr>맑은 고딕</vt:lpstr>
      <vt:lpstr>Pretendard Medium</vt:lpstr>
      <vt:lpstr>나눔스퀘어 네오 Light</vt:lpstr>
      <vt:lpstr>Pretendard Black</vt:lpstr>
      <vt:lpstr>Arial</vt:lpstr>
      <vt:lpstr>나눔스퀘어 네오 ExtraBold</vt:lpstr>
      <vt:lpstr>나눔스퀘어 네오 Heavy</vt:lpstr>
      <vt:lpstr>온글잎 의연체</vt:lpstr>
      <vt:lpstr>나눔스퀘어 네오 Bold</vt:lpstr>
      <vt:lpstr>나눔스퀘어 네오 OTF Regular</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SSAFY</dc:creator>
  <cp:lastModifiedBy>SSAFY</cp:lastModifiedBy>
  <cp:revision>89</cp:revision>
  <dcterms:created xsi:type="dcterms:W3CDTF">2023-01-25T06:04:39Z</dcterms:created>
  <dcterms:modified xsi:type="dcterms:W3CDTF">2023-01-27T06:36:50Z</dcterms:modified>
</cp:coreProperties>
</file>